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5" r:id="rId2"/>
    <p:sldId id="314" r:id="rId3"/>
    <p:sldId id="317" r:id="rId4"/>
    <p:sldId id="319" r:id="rId5"/>
    <p:sldId id="320" r:id="rId6"/>
    <p:sldId id="297" r:id="rId7"/>
    <p:sldId id="308" r:id="rId8"/>
    <p:sldId id="307" r:id="rId9"/>
    <p:sldId id="294" r:id="rId10"/>
    <p:sldId id="306" r:id="rId11"/>
    <p:sldId id="318" r:id="rId12"/>
    <p:sldId id="295" r:id="rId13"/>
    <p:sldId id="289" r:id="rId14"/>
    <p:sldId id="29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339933"/>
    <a:srgbClr val="33CC33"/>
    <a:srgbClr val="0080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971" autoAdjust="0"/>
  </p:normalViewPr>
  <p:slideViewPr>
    <p:cSldViewPr>
      <p:cViewPr varScale="1">
        <p:scale>
          <a:sx n="100" d="100"/>
          <a:sy n="100" d="100"/>
        </p:scale>
        <p:origin x="145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4645E0-A096-4449-BE49-654195C923BA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2AB466-5DF3-487B-8689-E3BC87A3D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02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R is a statistical computing environment for statistical computation and graphics, and it is a computer language designed for typical and possibly very specialized statistical and graphical applications. The software is available for unix/linux, Windows, and Macintosh platforms</a:t>
            </a:r>
          </a:p>
          <a:p>
            <a:pPr eaLnBrk="1" hangingPunct="1"/>
            <a:r>
              <a:rPr lang="en-US"/>
              <a:t>under general public license, and the program is available to download from www.r-project.org. Thousands of contributed packages are also available as well as utilities for easy installation.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R is a statistical computing environment for statistical computation and graphics, and it is a computer language designed for typical and possibly very specialized statistical and graphical applications. The software is available for unix/linux, Windows, and Macintosh platforms</a:t>
            </a:r>
          </a:p>
          <a:p>
            <a:pPr eaLnBrk="1" hangingPunct="1"/>
            <a:r>
              <a:rPr lang="en-US"/>
              <a:t>under general public license, and the program is available to download from www.r-project.org. Thousands of contributed packages are also available as well as utilities for easy installation.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15CA-37B7-4A34-80A5-7DD4D1EBD9F4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1729-0F97-41E1-A634-A871A5264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14885-7590-4391-A54B-F02A1016E1D4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D91B-A652-4DEF-8D95-F4D22AACB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D1620-5551-45C2-8370-5609F7F54781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B519-9E7F-4DB3-BFE1-1243DB49F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7AB91-8DFA-42F9-9AE2-9DE3C90E0DF4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5B5B-B2AD-446B-A886-F3DB71C96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3030C-969D-4230-A392-3539A7ADD794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5499-E29B-4A25-805B-87F0C4FEB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24E4C-5B1F-45BF-AB19-936429DC7D7F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3AE47-6F8D-4528-B997-86B881917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5C6FE-838B-417F-9665-A1208B945F01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75D4-55D7-4ECE-B81A-3DD7EFBB5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4738-9BE1-420C-A6A2-0804E98E1D2B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9F31-3F8C-4C93-BBAF-E22E1414D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AF07F-FEDD-4696-A7C8-695501594C86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8618-16A7-46C6-9282-6BB127ED1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1A99-531B-484C-8DC0-F69E3D1AC483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7828-5D71-4AA4-BC5E-D6BB10AC0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BD86-BAA2-4C50-A583-94A8A269DF29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8C23-A9D5-4025-8243-F5D79D6E5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8B7DDC-B91E-4993-AE33-D84BFB6F6BA2}" type="datetimeFigureOut">
              <a:rPr lang="en-US"/>
              <a:pPr>
                <a:defRPr/>
              </a:pPr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EC8328-D77C-4B52-9B70-C16048103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rbasicsworkshop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view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rbasicsworkshop.weebly.co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14961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R basics workshop</a:t>
            </a:r>
          </a:p>
        </p:txBody>
      </p:sp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" y="3149025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June 5-7, 2018, Missouri Botanical Garden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7200" y="4033897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rgbClr val="404040"/>
                </a:solidFill>
              </a:rPr>
              <a:t>Network: </a:t>
            </a:r>
            <a:r>
              <a:rPr lang="en-US" sz="3200" dirty="0"/>
              <a:t>MBGPUBLIC, password: </a:t>
            </a:r>
            <a:r>
              <a:rPr lang="en-US" sz="3200" dirty="0" err="1"/>
              <a:t>mygarden</a:t>
            </a:r>
            <a:endParaRPr lang="en-US" sz="3200" dirty="0">
              <a:solidFill>
                <a:srgbClr val="40404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rgbClr val="404040"/>
                </a:solidFill>
              </a:rPr>
              <a:t>Website:</a:t>
            </a:r>
            <a:r>
              <a:rPr lang="en-US" sz="3200" dirty="0"/>
              <a:t> </a:t>
            </a:r>
            <a:r>
              <a:rPr lang="en-US" sz="3200" dirty="0">
                <a:hlinkClick r:id="rId2"/>
              </a:rPr>
              <a:t>http://rbasicsworkshop.weebly.com/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4165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68300" y="444500"/>
            <a:ext cx="2198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What is R?</a:t>
            </a:r>
          </a:p>
        </p:txBody>
      </p:sp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8229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R is a </a:t>
            </a:r>
            <a:r>
              <a:rPr lang="en-US" sz="2800" b="1" dirty="0">
                <a:solidFill>
                  <a:srgbClr val="77933C"/>
                </a:solidFill>
              </a:rPr>
              <a:t>language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77933C"/>
                </a:solidFill>
              </a:rPr>
              <a:t>environment </a:t>
            </a:r>
            <a:r>
              <a:rPr lang="en-US" sz="2800" dirty="0"/>
              <a:t>for statistical computing and graphics. </a:t>
            </a:r>
            <a:r>
              <a:rPr lang="en-US" sz="2800" b="1" dirty="0">
                <a:solidFill>
                  <a:srgbClr val="77933C"/>
                </a:solidFill>
              </a:rPr>
              <a:t>Environment</a:t>
            </a:r>
            <a:r>
              <a:rPr lang="en-US" sz="2800" dirty="0"/>
              <a:t> = planned and coherent system of flexible tools (“An Introduction to R” by R Core Team).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R can be used for: data manipulation, data analysis, creating graphs, designing and running computer simulations.</a:t>
            </a:r>
          </a:p>
          <a:p>
            <a:br>
              <a:rPr lang="en-US" sz="2800" dirty="0"/>
            </a:br>
            <a:r>
              <a:rPr lang="en-US" sz="2800" dirty="0"/>
              <a:t>R is extended by thousands of </a:t>
            </a:r>
            <a:r>
              <a:rPr lang="en-US" sz="2800" b="1" dirty="0">
                <a:solidFill>
                  <a:srgbClr val="77933C"/>
                </a:solidFill>
              </a:rPr>
              <a:t>packages</a:t>
            </a:r>
            <a:r>
              <a:rPr lang="en-US" sz="2800" dirty="0"/>
              <a:t> described in “Task Views” at CRAN (The Comprehensive R Archive Network): </a:t>
            </a:r>
            <a:r>
              <a:rPr lang="en-US" sz="2800" dirty="0">
                <a:hlinkClick r:id="rId3"/>
              </a:rPr>
              <a:t>https://cran.r-project.org/web/views/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4622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free</a:t>
            </a:r>
          </a:p>
          <a:p>
            <a:pPr marL="514350" indent="-514350">
              <a:buAutoNum type="arabicPeriod"/>
            </a:pPr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Excellent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graphics</a:t>
            </a:r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Tools </a:t>
            </a: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wide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range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statistical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analyses</a:t>
            </a:r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Recently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developed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tools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available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immediatly</a:t>
            </a:r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Freedom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develop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own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tools</a:t>
            </a:r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8300" y="444500"/>
            <a:ext cx="2407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 err="1">
                <a:solidFill>
                  <a:srgbClr val="E46C0A"/>
                </a:solidFill>
              </a:rPr>
              <a:t>Why</a:t>
            </a:r>
            <a:r>
              <a:rPr lang="es-EC" sz="3600" b="1" dirty="0">
                <a:solidFill>
                  <a:srgbClr val="E46C0A"/>
                </a:solidFill>
              </a:rPr>
              <a:t> use 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4632"/>
          <a:stretch/>
        </p:blipFill>
        <p:spPr>
          <a:xfrm>
            <a:off x="5764608" y="2590800"/>
            <a:ext cx="2844800" cy="1916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708" y="685800"/>
            <a:ext cx="3276600" cy="1861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42443"/>
          <a:stretch/>
        </p:blipFill>
        <p:spPr>
          <a:xfrm>
            <a:off x="5382416" y="4648200"/>
            <a:ext cx="3609184" cy="17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07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81000" y="444500"/>
            <a:ext cx="263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>
                <a:solidFill>
                  <a:srgbClr val="E46C0A"/>
                </a:solidFill>
              </a:rPr>
              <a:t>How to get R</a:t>
            </a:r>
          </a:p>
        </p:txBody>
      </p:sp>
      <p:sp>
        <p:nvSpPr>
          <p:cNvPr id="30722" name="Rectangle 13"/>
          <p:cNvSpPr>
            <a:spLocks noChangeArrowheads="1"/>
          </p:cNvSpPr>
          <p:nvPr/>
        </p:nvSpPr>
        <p:spPr bwMode="auto">
          <a:xfrm>
            <a:off x="457200" y="10668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rgbClr val="404040"/>
                </a:solidFill>
              </a:rPr>
              <a:t>From </a:t>
            </a:r>
            <a:r>
              <a:rPr lang="es-EC" sz="3200" dirty="0">
                <a:solidFill>
                  <a:srgbClr val="558ED5"/>
                </a:solidFill>
                <a:hlinkClick r:id="rId2"/>
              </a:rPr>
              <a:t>www.r-project.org</a:t>
            </a:r>
            <a:r>
              <a:rPr lang="es-EC" sz="3200" dirty="0">
                <a:solidFill>
                  <a:srgbClr val="558ED5"/>
                </a:solidFill>
              </a:rPr>
              <a:t>. </a:t>
            </a:r>
            <a:r>
              <a:rPr lang="en-US" sz="3200" dirty="0">
                <a:solidFill>
                  <a:srgbClr val="404040"/>
                </a:solidFill>
              </a:rPr>
              <a:t>R is a GNU project.</a:t>
            </a:r>
            <a:endParaRPr lang="en-US" sz="3200" b="1" dirty="0">
              <a:solidFill>
                <a:srgbClr val="77933C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 l="12039" t="2917" r="38281" b="50407"/>
          <a:stretch>
            <a:fillRect/>
          </a:stretch>
        </p:blipFill>
        <p:spPr bwMode="auto">
          <a:xfrm>
            <a:off x="572476" y="1779045"/>
            <a:ext cx="8001000" cy="469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 l="4100" t="7761" r="6000" b="10960"/>
          <a:stretch>
            <a:fillRect/>
          </a:stretch>
        </p:blipFill>
        <p:spPr bwMode="auto">
          <a:xfrm>
            <a:off x="304799" y="1612900"/>
            <a:ext cx="8471935" cy="4787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228600" y="349250"/>
            <a:ext cx="3921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E46C0A"/>
                </a:solidFill>
              </a:rPr>
              <a:t>Three windows in R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054100" y="925513"/>
            <a:ext cx="1662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404040"/>
                </a:solidFill>
              </a:rPr>
              <a:t>Console</a:t>
            </a:r>
          </a:p>
        </p:txBody>
      </p:sp>
      <p:cxnSp>
        <p:nvCxnSpPr>
          <p:cNvPr id="5" name="Straight Arrow Connector 4"/>
          <p:cNvCxnSpPr>
            <a:stCxn id="31747" idx="2"/>
          </p:cNvCxnSpPr>
          <p:nvPr/>
        </p:nvCxnSpPr>
        <p:spPr>
          <a:xfrm>
            <a:off x="1947863" y="1463675"/>
            <a:ext cx="490537" cy="1508125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191000" y="925513"/>
            <a:ext cx="1304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404040"/>
                </a:solidFill>
              </a:rPr>
              <a:t>Editor</a:t>
            </a:r>
          </a:p>
        </p:txBody>
      </p:sp>
      <p:cxnSp>
        <p:nvCxnSpPr>
          <p:cNvPr id="12" name="Straight Arrow Connector 11"/>
          <p:cNvCxnSpPr>
            <a:stCxn id="31749" idx="2"/>
          </p:cNvCxnSpPr>
          <p:nvPr/>
        </p:nvCxnSpPr>
        <p:spPr>
          <a:xfrm>
            <a:off x="5419725" y="1447800"/>
            <a:ext cx="752475" cy="1050925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6978650" y="685800"/>
            <a:ext cx="1808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404040"/>
                </a:solidFill>
              </a:rPr>
              <a:t>Graphics</a:t>
            </a:r>
          </a:p>
        </p:txBody>
      </p:sp>
      <p:cxnSp>
        <p:nvCxnSpPr>
          <p:cNvPr id="31752" name="Straight Arrow Connector 11"/>
          <p:cNvCxnSpPr>
            <a:cxnSpLocks noChangeShapeType="1"/>
            <a:stCxn id="31751" idx="2"/>
          </p:cNvCxnSpPr>
          <p:nvPr/>
        </p:nvCxnSpPr>
        <p:spPr bwMode="auto">
          <a:xfrm flipH="1">
            <a:off x="6772275" y="1327150"/>
            <a:ext cx="1111250" cy="3000375"/>
          </a:xfrm>
          <a:prstGeom prst="straightConnector1">
            <a:avLst/>
          </a:prstGeom>
          <a:noFill/>
          <a:ln w="38100" algn="ctr">
            <a:solidFill>
              <a:srgbClr val="4A452A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ChangeArrowheads="1"/>
          </p:cNvSpPr>
          <p:nvPr/>
        </p:nvSpPr>
        <p:spPr bwMode="auto">
          <a:xfrm>
            <a:off x="368300" y="1066800"/>
            <a:ext cx="6413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E46C0A"/>
                </a:solidFill>
              </a:rPr>
              <a:t>Exercise 1.1: a sample R session</a:t>
            </a:r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838200" y="2149475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b="1">
                <a:solidFill>
                  <a:srgbClr val="77933C"/>
                </a:solidFill>
              </a:rPr>
              <a:t>Objective: </a:t>
            </a:r>
            <a:r>
              <a:rPr lang="en-US" sz="3200">
                <a:solidFill>
                  <a:srgbClr val="404040"/>
                </a:solidFill>
              </a:rPr>
              <a:t>experiencing 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3096" y="444500"/>
            <a:ext cx="22484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E46C0A"/>
                </a:solidFill>
              </a:rPr>
              <a:t>Instructors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1225927"/>
            <a:ext cx="8229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04040"/>
                </a:solidFill>
              </a:rPr>
              <a:t>J. </a:t>
            </a:r>
            <a:r>
              <a:rPr lang="en-US" sz="2400" b="1" dirty="0" err="1">
                <a:solidFill>
                  <a:srgbClr val="404040"/>
                </a:solidFill>
              </a:rPr>
              <a:t>Sebastián</a:t>
            </a:r>
            <a:r>
              <a:rPr lang="en-US" sz="2400" b="1" dirty="0">
                <a:solidFill>
                  <a:srgbClr val="404040"/>
                </a:solidFill>
              </a:rPr>
              <a:t> </a:t>
            </a:r>
            <a:r>
              <a:rPr lang="en-US" sz="2400" b="1" dirty="0" err="1">
                <a:solidFill>
                  <a:srgbClr val="404040"/>
                </a:solidFill>
              </a:rPr>
              <a:t>Tello</a:t>
            </a:r>
            <a:r>
              <a:rPr lang="en-US" sz="2400" b="1" dirty="0">
                <a:solidFill>
                  <a:srgbClr val="404040"/>
                </a:solidFill>
              </a:rPr>
              <a:t> </a:t>
            </a:r>
            <a:endParaRPr lang="en-US" sz="2400" dirty="0">
              <a:solidFill>
                <a:srgbClr val="404040"/>
              </a:solidFill>
            </a:endParaRPr>
          </a:p>
          <a:p>
            <a:r>
              <a:rPr lang="es-EC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Center </a:t>
            </a:r>
            <a:r>
              <a:rPr lang="es-EC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es-EC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C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Conservation</a:t>
            </a:r>
            <a:r>
              <a:rPr lang="es-EC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s-EC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Sustainable</a:t>
            </a:r>
            <a:r>
              <a:rPr lang="es-EC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C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</a:t>
            </a:r>
            <a:endParaRPr lang="es-EC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Missouri Botanical Garden</a:t>
            </a:r>
          </a:p>
          <a:p>
            <a:endParaRPr lang="en-US" sz="2400" b="1" dirty="0">
              <a:solidFill>
                <a:srgbClr val="404040"/>
              </a:solidFill>
            </a:endParaRPr>
          </a:p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Iván Jiménez</a:t>
            </a:r>
          </a:p>
          <a:p>
            <a:r>
              <a:rPr lang="es-EC" sz="2400" dirty="0">
                <a:solidFill>
                  <a:schemeClr val="bg1">
                    <a:lumMod val="85000"/>
                  </a:schemeClr>
                </a:solidFill>
              </a:rPr>
              <a:t>Center </a:t>
            </a:r>
            <a:r>
              <a:rPr lang="es-EC" sz="2400" dirty="0" err="1">
                <a:solidFill>
                  <a:schemeClr val="bg1">
                    <a:lumMod val="85000"/>
                  </a:schemeClr>
                </a:solidFill>
              </a:rPr>
              <a:t>for</a:t>
            </a:r>
            <a:r>
              <a:rPr lang="es-EC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C" sz="2400" dirty="0" err="1">
                <a:solidFill>
                  <a:schemeClr val="bg1">
                    <a:lumMod val="85000"/>
                  </a:schemeClr>
                </a:solidFill>
              </a:rPr>
              <a:t>Conservation</a:t>
            </a:r>
            <a:r>
              <a:rPr lang="es-EC" sz="2400" dirty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es-EC" sz="2400" dirty="0" err="1">
                <a:solidFill>
                  <a:schemeClr val="bg1">
                    <a:lumMod val="85000"/>
                  </a:schemeClr>
                </a:solidFill>
              </a:rPr>
              <a:t>Sustainable</a:t>
            </a:r>
            <a:r>
              <a:rPr lang="es-EC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C" sz="2400" dirty="0" err="1">
                <a:solidFill>
                  <a:schemeClr val="bg1">
                    <a:lumMod val="85000"/>
                  </a:schemeClr>
                </a:solidFill>
              </a:rPr>
              <a:t>Development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Missouri Botanical Garden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3096" y="191869"/>
            <a:ext cx="3085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E46C0A"/>
                </a:solidFill>
              </a:rPr>
              <a:t>Participants (1)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483160"/>
              </p:ext>
            </p:extLst>
          </p:nvPr>
        </p:nvGraphicFramePr>
        <p:xfrm>
          <a:off x="591820" y="838200"/>
          <a:ext cx="7591933" cy="6042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2543">
                  <a:extLst>
                    <a:ext uri="{9D8B030D-6E8A-4147-A177-3AD203B41FA5}">
                      <a16:colId xmlns:a16="http://schemas.microsoft.com/office/drawing/2014/main" val="1702496198"/>
                    </a:ext>
                  </a:extLst>
                </a:gridCol>
                <a:gridCol w="4009390">
                  <a:extLst>
                    <a:ext uri="{9D8B030D-6E8A-4147-A177-3AD203B41FA5}">
                      <a16:colId xmlns:a16="http://schemas.microsoft.com/office/drawing/2014/main" val="695264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Abercrombie Ethan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Humboldt State University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847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Alejandra Vasco Gutierrez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Botanical Research Institute of Texas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4257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Andrew Jesper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of Illinois Urbana-Champaign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2620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Bellangue David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Warren Wilson College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2429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Brigette Williams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Saint Louis University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7561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Chelsea Blumbergs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Austin Peay State University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6519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Chelsea Teale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Humboldt State University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0120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Colette Berg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Southeast Missouri State University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116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 Sasson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Saint Louis University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4772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Darin Penneys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of North Carolina Wilmington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711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Deanna Deterding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Maryville University 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250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Eric S. McCloud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of Southern Indiana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4343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Gates Marquise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Texas Lutheran University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020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Jorge Santiago-Blay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Museum of Natural History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524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Klann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Renee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Smith College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0820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46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3096" y="191869"/>
            <a:ext cx="3085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E46C0A"/>
                </a:solidFill>
              </a:rPr>
              <a:t>Participants (2)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365463"/>
              </p:ext>
            </p:extLst>
          </p:nvPr>
        </p:nvGraphicFramePr>
        <p:xfrm>
          <a:off x="533400" y="815848"/>
          <a:ext cx="8018780" cy="6042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9390">
                  <a:extLst>
                    <a:ext uri="{9D8B030D-6E8A-4147-A177-3AD203B41FA5}">
                      <a16:colId xmlns:a16="http://schemas.microsoft.com/office/drawing/2014/main" val="1702496198"/>
                    </a:ext>
                  </a:extLst>
                </a:gridCol>
                <a:gridCol w="4009390">
                  <a:extLst>
                    <a:ext uri="{9D8B030D-6E8A-4147-A177-3AD203B41FA5}">
                      <a16:colId xmlns:a16="http://schemas.microsoft.com/office/drawing/2014/main" val="695264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Leonardo Galindo-González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of Alberta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584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Leticia M. Classen Rodriguez 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Saint Louis University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021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Liu Jonathan (Jani)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 University of New York 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2818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Megan Buchanan 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Missouri Department of Conservation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6157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Ming Wu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Washington University in St. Louis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17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Nigel Anderson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Purdue University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531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Nima Ehsani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Saint Louis University 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0384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O'Hallaron Benjamen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 Carolina State University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006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Patrick Glass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Maryville University 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100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Rebecka Brasso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Southeast Missouri State University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43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Romi L. Burks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Southwestern University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5797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Samundra Ambuhang Subba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WWF Nepal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847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Sandoval Marissa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of California - Berkeley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7016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Sara Johnson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of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Illinois:Urbana-Champaign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834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Sarah A. Douglass  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of Illinois Urbana-Champaign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3179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2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3096" y="191869"/>
            <a:ext cx="3085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E46C0A"/>
                </a:solidFill>
              </a:rPr>
              <a:t>Participants (3)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279904"/>
              </p:ext>
            </p:extLst>
          </p:nvPr>
        </p:nvGraphicFramePr>
        <p:xfrm>
          <a:off x="533400" y="838200"/>
          <a:ext cx="8018780" cy="556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9390">
                  <a:extLst>
                    <a:ext uri="{9D8B030D-6E8A-4147-A177-3AD203B41FA5}">
                      <a16:colId xmlns:a16="http://schemas.microsoft.com/office/drawing/2014/main" val="1702496198"/>
                    </a:ext>
                  </a:extLst>
                </a:gridCol>
                <a:gridCol w="4009390">
                  <a:extLst>
                    <a:ext uri="{9D8B030D-6E8A-4147-A177-3AD203B41FA5}">
                      <a16:colId xmlns:a16="http://schemas.microsoft.com/office/drawing/2014/main" val="695264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Shelby Whaley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Maryville University 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584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Showalter Kelli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Washington University in St. Louis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021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Sterling Herron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Saint Louis University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2818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Tatum VanDam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Colorado State University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6157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Tess Rogers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World Bird Sanctuary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17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Worth Nia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Harris Stowe State University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531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Yap-Chiongco Ashlynn</a:t>
                      </a:r>
                      <a:endParaRPr lang="en-US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St. Mary's College of California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0384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Zenderland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Jasmine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Humboldt State University</a:t>
                      </a:r>
                      <a:endParaRPr lang="en-US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006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100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43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5797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847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7016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834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3179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077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9"/>
          <p:cNvSpPr>
            <a:spLocks noChangeArrowheads="1"/>
          </p:cNvSpPr>
          <p:nvPr/>
        </p:nvSpPr>
        <p:spPr bwMode="auto">
          <a:xfrm>
            <a:off x="457200" y="1111250"/>
            <a:ext cx="845820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rgbClr val="404040"/>
                </a:solidFill>
              </a:rPr>
              <a:t>To teach the basic knowledge necessary to use R independently, thus helping participants initiate their own process of learning the specific tools needed for their research.</a:t>
            </a:r>
          </a:p>
          <a:p>
            <a:pPr marL="342900" indent="-342900">
              <a:buFont typeface="Arial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rgbClr val="40404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rgbClr val="404040"/>
              </a:solidFill>
            </a:endParaRPr>
          </a:p>
          <a:p>
            <a:pPr marL="342900" indent="-342900"/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41313" y="444500"/>
            <a:ext cx="20092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E46C0A"/>
                </a:solidFill>
              </a:rPr>
              <a:t>Objective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314700"/>
            <a:ext cx="7315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9"/>
          <p:cNvSpPr>
            <a:spLocks noChangeArrowheads="1"/>
          </p:cNvSpPr>
          <p:nvPr/>
        </p:nvSpPr>
        <p:spPr bwMode="auto">
          <a:xfrm>
            <a:off x="457200" y="1120200"/>
            <a:ext cx="8229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rgbClr val="404040"/>
                </a:solidFill>
              </a:rPr>
              <a:t>3 days, 2 sessions each day: </a:t>
            </a:r>
            <a:r>
              <a:rPr lang="en-US" sz="3200" b="1" dirty="0">
                <a:solidFill>
                  <a:srgbClr val="77933C"/>
                </a:solidFill>
              </a:rPr>
              <a:t>8:00 am to noon </a:t>
            </a:r>
            <a:r>
              <a:rPr lang="en-US" sz="3200" dirty="0">
                <a:solidFill>
                  <a:srgbClr val="404040"/>
                </a:solidFill>
              </a:rPr>
              <a:t>and </a:t>
            </a:r>
            <a:r>
              <a:rPr lang="en-US" sz="3200" b="1" dirty="0">
                <a:solidFill>
                  <a:srgbClr val="77933C"/>
                </a:solidFill>
              </a:rPr>
              <a:t>1:30 pm to 5:00 pm</a:t>
            </a:r>
          </a:p>
          <a:p>
            <a:pPr marL="342900" indent="-342900">
              <a:buFont typeface="Arial" charset="0"/>
              <a:buChar char="•"/>
            </a:pPr>
            <a:endParaRPr lang="en-US" sz="3200" b="1" dirty="0">
              <a:solidFill>
                <a:srgbClr val="77933C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rgbClr val="404040"/>
                </a:solidFill>
              </a:rPr>
              <a:t>One 15-minute break during morning sessions, </a:t>
            </a:r>
            <a:r>
              <a:rPr lang="en-US" sz="3200" b="1" dirty="0">
                <a:solidFill>
                  <a:srgbClr val="77933C"/>
                </a:solidFill>
              </a:rPr>
              <a:t>10:15 am to 10:30</a:t>
            </a:r>
            <a:r>
              <a:rPr lang="en-US" sz="3200" dirty="0">
                <a:solidFill>
                  <a:srgbClr val="404040"/>
                </a:solidFill>
              </a:rPr>
              <a:t>, and one 15-minute break during afternoon sessions, </a:t>
            </a:r>
            <a:r>
              <a:rPr lang="en-US" sz="3200" b="1" dirty="0">
                <a:solidFill>
                  <a:srgbClr val="77933C"/>
                </a:solidFill>
              </a:rPr>
              <a:t>3:15 pm to 3:30 pm</a:t>
            </a:r>
          </a:p>
          <a:p>
            <a:pPr marL="342900" indent="-342900">
              <a:buFont typeface="Arial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rgbClr val="404040"/>
                </a:solidFill>
              </a:rPr>
              <a:t>Network: </a:t>
            </a:r>
            <a:r>
              <a:rPr lang="en-US" sz="3200" dirty="0"/>
              <a:t>MBGPUBLIC, password: </a:t>
            </a:r>
            <a:r>
              <a:rPr lang="en-US" sz="3200" dirty="0" err="1"/>
              <a:t>mygarden</a:t>
            </a:r>
            <a:endParaRPr lang="en-US" sz="3200" dirty="0">
              <a:solidFill>
                <a:srgbClr val="40404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3200" dirty="0">
              <a:solidFill>
                <a:srgbClr val="40404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solidFill>
                  <a:srgbClr val="404040"/>
                </a:solidFill>
              </a:rPr>
              <a:t>Website:</a:t>
            </a:r>
            <a:r>
              <a:rPr lang="en-US" sz="3200" dirty="0"/>
              <a:t> </a:t>
            </a:r>
            <a:r>
              <a:rPr lang="en-US" sz="3200" dirty="0">
                <a:hlinkClick r:id="rId2"/>
              </a:rPr>
              <a:t>http://rbasicsworkshop.weebly.com/</a:t>
            </a:r>
            <a:endParaRPr lang="en-US" sz="3200" dirty="0"/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34963" y="444500"/>
            <a:ext cx="1782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>
                <a:solidFill>
                  <a:srgbClr val="E46C0A"/>
                </a:solidFill>
              </a:rPr>
              <a:t>Logistics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1213" y="996950"/>
            <a:ext cx="73914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7933C"/>
                </a:solidFill>
              </a:rPr>
              <a:t>Day 1</a:t>
            </a:r>
          </a:p>
          <a:p>
            <a:r>
              <a:rPr lang="en-US" sz="2400" dirty="0">
                <a:solidFill>
                  <a:srgbClr val="404040"/>
                </a:solidFill>
              </a:rPr>
              <a:t>1. Introduction </a:t>
            </a:r>
            <a:endParaRPr lang="en-US" sz="1600" i="1" dirty="0">
              <a:solidFill>
                <a:srgbClr val="9BBB59"/>
              </a:solidFill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2. Functions and arguments</a:t>
            </a:r>
            <a:endParaRPr lang="en-US" sz="1600" i="1" dirty="0">
              <a:solidFill>
                <a:srgbClr val="9BBB59"/>
              </a:solidFill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3. Objects</a:t>
            </a:r>
            <a:endParaRPr lang="en-US" sz="1600" i="1" dirty="0">
              <a:solidFill>
                <a:srgbClr val="9BBB59"/>
              </a:solidFill>
            </a:endParaRPr>
          </a:p>
          <a:p>
            <a:r>
              <a:rPr lang="en-US" sz="2400" b="1" dirty="0">
                <a:solidFill>
                  <a:srgbClr val="77933C"/>
                </a:solidFill>
              </a:rPr>
              <a:t>Day 2</a:t>
            </a:r>
          </a:p>
          <a:p>
            <a:r>
              <a:rPr lang="en-US" sz="2400" dirty="0">
                <a:solidFill>
                  <a:srgbClr val="404040"/>
                </a:solidFill>
              </a:rPr>
              <a:t>4. Opening and saving files</a:t>
            </a:r>
          </a:p>
          <a:p>
            <a:r>
              <a:rPr lang="en-US" sz="2400" dirty="0">
                <a:solidFill>
                  <a:srgbClr val="404040"/>
                </a:solidFill>
              </a:rPr>
              <a:t>5. Operators</a:t>
            </a:r>
            <a:endParaRPr lang="en-US" sz="1600" i="1" dirty="0">
              <a:solidFill>
                <a:srgbClr val="9BBB59"/>
              </a:solidFill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6. Object manipulation</a:t>
            </a:r>
            <a:br>
              <a:rPr lang="en-US" sz="2400" i="1" dirty="0">
                <a:solidFill>
                  <a:srgbClr val="9BBB59"/>
                </a:solidFill>
              </a:rPr>
            </a:br>
            <a:r>
              <a:rPr lang="en-US" sz="2400" i="1" dirty="0">
                <a:solidFill>
                  <a:srgbClr val="404040"/>
                </a:solidFill>
              </a:rPr>
              <a:t>7</a:t>
            </a:r>
            <a:r>
              <a:rPr lang="en-US" sz="2400" dirty="0">
                <a:solidFill>
                  <a:srgbClr val="404040"/>
                </a:solidFill>
              </a:rPr>
              <a:t>. Data generation</a:t>
            </a:r>
            <a:endParaRPr lang="en-US" sz="2400" i="1" dirty="0">
              <a:solidFill>
                <a:srgbClr val="9BBB59"/>
              </a:solidFill>
            </a:endParaRPr>
          </a:p>
          <a:p>
            <a:r>
              <a:rPr lang="en-US" sz="2400" b="1" dirty="0">
                <a:solidFill>
                  <a:srgbClr val="77933C"/>
                </a:solidFill>
              </a:rPr>
              <a:t>Day 3</a:t>
            </a:r>
          </a:p>
          <a:p>
            <a:r>
              <a:rPr lang="en-US" sz="2400" dirty="0">
                <a:solidFill>
                  <a:srgbClr val="404040"/>
                </a:solidFill>
              </a:rPr>
              <a:t>8. Graphics</a:t>
            </a:r>
          </a:p>
          <a:p>
            <a:r>
              <a:rPr lang="en-US" sz="2400" dirty="0">
                <a:solidFill>
                  <a:srgbClr val="404040"/>
                </a:solidFill>
              </a:rPr>
              <a:t>9. Flow control – loops and conditionals</a:t>
            </a:r>
            <a:endParaRPr lang="es-EC" sz="1600" i="1" dirty="0">
              <a:solidFill>
                <a:srgbClr val="9BBB59"/>
              </a:solidFill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10. Writing your own functions</a:t>
            </a:r>
            <a:endParaRPr lang="en-US" sz="2400" i="1" dirty="0">
              <a:solidFill>
                <a:srgbClr val="9BBB5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44500"/>
            <a:ext cx="28067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General contents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43200"/>
            <a:ext cx="9144000" cy="823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1. Introduction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5788</TotalTime>
  <Words>671</Words>
  <Application>Microsoft Office PowerPoint</Application>
  <PresentationFormat>On-screen Show (4:3)</PresentationFormat>
  <Paragraphs>143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Tello</dc:creator>
  <cp:lastModifiedBy>Ivan Jimenez</cp:lastModifiedBy>
  <cp:revision>249</cp:revision>
  <dcterms:created xsi:type="dcterms:W3CDTF">2006-08-16T00:00:00Z</dcterms:created>
  <dcterms:modified xsi:type="dcterms:W3CDTF">2018-06-05T06:38:27Z</dcterms:modified>
</cp:coreProperties>
</file>