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294" r:id="rId3"/>
    <p:sldId id="314" r:id="rId4"/>
    <p:sldId id="332" r:id="rId5"/>
    <p:sldId id="333" r:id="rId6"/>
    <p:sldId id="330" r:id="rId7"/>
    <p:sldId id="328" r:id="rId8"/>
    <p:sldId id="331" r:id="rId9"/>
    <p:sldId id="335" r:id="rId10"/>
    <p:sldId id="306" r:id="rId11"/>
    <p:sldId id="326" r:id="rId12"/>
    <p:sldId id="318" r:id="rId13"/>
    <p:sldId id="319" r:id="rId14"/>
    <p:sldId id="320" r:id="rId15"/>
    <p:sldId id="321" r:id="rId16"/>
    <p:sldId id="322" r:id="rId17"/>
    <p:sldId id="289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02F"/>
    <a:srgbClr val="77933C"/>
    <a:srgbClr val="339933"/>
    <a:srgbClr val="33CC33"/>
    <a:srgbClr val="0080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>
      <p:cViewPr varScale="1">
        <p:scale>
          <a:sx n="78" d="100"/>
          <a:sy n="78" d="100"/>
        </p:scale>
        <p:origin x="8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4645E0-A096-4449-BE49-654195C923BA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2AB466-5DF3-487B-8689-E3BC87A3D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R is a statistical computing environment for statistical computation and graphics, and it is a computer language designed for typical and possibly very specialized statistical and graphical applications. The software is available for unix/linux, Windows, and Macintosh platforms</a:t>
            </a:r>
          </a:p>
          <a:p>
            <a:pPr eaLnBrk="1" hangingPunct="1"/>
            <a:r>
              <a:rPr lang="en-US"/>
              <a:t>under general public license, and the program is available to download from www.r-project.org. Thousands of contributed packages are also available as well as utilities for easy installation.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15CA-37B7-4A34-80A5-7DD4D1EBD9F4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51729-0F97-41E1-A634-A871A52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14885-7590-4391-A54B-F02A1016E1D4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D91B-A652-4DEF-8D95-F4D22AACB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1620-5551-45C2-8370-5609F7F5478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B519-9E7F-4DB3-BFE1-1243DB49F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7AB91-8DFA-42F9-9AE2-9DE3C90E0DF4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5B5B-B2AD-446B-A886-F3DB71C96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3030C-969D-4230-A392-3539A7ADD794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5499-E29B-4A25-805B-87F0C4FEB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4E4C-5B1F-45BF-AB19-936429DC7D7F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AE47-6F8D-4528-B997-86B881917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5C6FE-838B-417F-9665-A1208B945F01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75D4-55D7-4ECE-B81A-3DD7EFBB5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4738-9BE1-420C-A6A2-0804E98E1D2B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9F31-3F8C-4C93-BBAF-E22E1414D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F07F-FEDD-4696-A7C8-695501594C86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8618-16A7-46C6-9282-6BB127ED1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1A99-531B-484C-8DC0-F69E3D1AC483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7828-5D71-4AA4-BC5E-D6BB10AC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BD86-BAA2-4C50-A583-94A8A269DF29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8C23-A9D5-4025-8243-F5D79D6E5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8B7DDC-B91E-4993-AE33-D84BFB6F6BA2}" type="datetimeFigureOut">
              <a:rPr lang="en-US"/>
              <a:pPr>
                <a:defRPr/>
              </a:pPr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EC8328-D77C-4B52-9B70-C16048103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basicsworkshop.weebly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8991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Taller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sobre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fundamentos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de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programación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en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Curso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Ecosistemas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Andino-Amazónicos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BECA CHRISTOPHER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DAVIDSON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SHARON CHRISTOPH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Oxapampa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Perú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</a:rPr>
              <a:t>ebrero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7–9,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2019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2286000" y="181695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28600" y="54350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3200" b="1" dirty="0"/>
              <a:t>Sitio en la red: </a:t>
            </a:r>
            <a:r>
              <a:rPr lang="es-EC" sz="3200" dirty="0" smtClean="0">
                <a:hlinkClick r:id="rId2"/>
              </a:rPr>
              <a:t>http</a:t>
            </a:r>
            <a:r>
              <a:rPr lang="es-EC" sz="3200" dirty="0">
                <a:hlinkClick r:id="rId2"/>
              </a:rPr>
              <a:t>://rbasicsworkshop.weebly.com/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23641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22946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¿Qué es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es un </a:t>
            </a:r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lenguaje</a:t>
            </a:r>
            <a:r>
              <a:rPr lang="es-ES_tradnl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ES_tradnl" sz="2800" b="1" dirty="0">
                <a:solidFill>
                  <a:srgbClr val="77933C"/>
                </a:solidFill>
              </a:rPr>
              <a:t>ambiente</a:t>
            </a:r>
            <a:r>
              <a:rPr lang="es-ES_tradnl" sz="2800" dirty="0">
                <a:solidFill>
                  <a:srgbClr val="77933C"/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programación para análisis estadísticos y gráficos. </a:t>
            </a:r>
          </a:p>
          <a:p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800" b="1" dirty="0">
                <a:solidFill>
                  <a:srgbClr val="77933C"/>
                </a:solidFill>
              </a:rPr>
              <a:t>Lenguaje de programación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esta diseñado para </a:t>
            </a:r>
            <a:r>
              <a:rPr lang="es-ES_tradnl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expresar (comunicar) procesos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pueden ser llevados a cabo por computadoras.</a:t>
            </a:r>
          </a:p>
          <a:p>
            <a:endParaRPr lang="es-ES_tradn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sz="2800" b="1" dirty="0">
                <a:solidFill>
                  <a:srgbClr val="77933C"/>
                </a:solidFill>
              </a:rPr>
              <a:t>Ambiente</a:t>
            </a:r>
            <a:r>
              <a:rPr lang="es-ES_tradnl" sz="2800" dirty="0">
                <a:solidFill>
                  <a:srgbClr val="77933C"/>
                </a:solidFill>
              </a:rPr>
              <a:t>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es un sistema planeado y coherente de herramientas.</a:t>
            </a:r>
            <a:b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549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¡R es cada vez más popular!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1430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404040"/>
                </a:solidFill>
              </a:rPr>
              <a:t>Investigadores en muchas áreas cada vez utilizan R más para su trabajo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754469"/>
            <a:ext cx="3818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/>
              <a:t>Fuente:</a:t>
            </a:r>
          </a:p>
          <a:p>
            <a:r>
              <a:rPr lang="es-ES_tradnl" dirty="0" smtClean="0"/>
              <a:t>http</a:t>
            </a:r>
            <a:r>
              <a:rPr lang="es-ES_tradnl" dirty="0"/>
              <a:t>://r4stats.com/articles/popularity/</a:t>
            </a:r>
          </a:p>
        </p:txBody>
      </p:sp>
      <p:pic>
        <p:nvPicPr>
          <p:cNvPr id="1026" name="Picture 2" descr="https://i0.wp.com/r4stats.com/wp-content/uploads/2017/06/Fig_2d_ScholarlyImpact2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39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164134"/>
            <a:ext cx="8534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1. R es (un lenguaje y ambiente) libre: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es proyecto GNU, y por lo tanto diseñado para:</a:t>
            </a:r>
          </a:p>
          <a:p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i) ser utilizado sin costo alguno</a:t>
            </a:r>
            <a:b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ii) permitir la libre </a:t>
            </a:r>
            <a:r>
              <a:rPr lang="es-ES_tradnl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inspección/modificación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código</a:t>
            </a:r>
          </a:p>
          <a:p>
            <a:pPr lvl="1"/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858006"/>
            <a:ext cx="2057400" cy="20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39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2. Gráficos y visualización: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tiene excelentes herramientas para crear gráficos de alta calidad.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724400"/>
            <a:ext cx="2133600" cy="1597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572000"/>
            <a:ext cx="2667000" cy="16568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352800"/>
            <a:ext cx="27432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743200"/>
            <a:ext cx="3098800" cy="1760118"/>
          </a:xfrm>
          <a:prstGeom prst="rect">
            <a:avLst/>
          </a:prstGeom>
        </p:spPr>
      </p:pic>
      <p:pic>
        <p:nvPicPr>
          <p:cNvPr id="11" name="Picture 2" descr="http://www.sthda.com/sthda/RDoc/figure/3d-graphics/plot3d-scatter-plot-3d-r-data-visualization-1.png">
            <a:extLst>
              <a:ext uri="{FF2B5EF4-FFF2-40B4-BE49-F238E27FC236}">
                <a16:creationId xmlns:a16="http://schemas.microsoft.com/office/drawing/2014/main" id="{0C939A6A-C571-422B-AE0A-DDE913DF8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4" t="4106" b="13512"/>
          <a:stretch/>
        </p:blipFill>
        <p:spPr bwMode="auto">
          <a:xfrm>
            <a:off x="3937000" y="2732564"/>
            <a:ext cx="1761382" cy="18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39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3. Amplia colección de herramientas estadísticas: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miles de análisis estadísticos clásicos y modernos están disponibles en 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656" y="2490448"/>
            <a:ext cx="4923144" cy="41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39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4. Acceso a técnicas en desarrollo o recientemente desarrolladas: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muchas técnicas analíticas se han desarrollado en R y están disponibles en R inmediatamente después de ser desarrolladas.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00400"/>
            <a:ext cx="4038600" cy="34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444500"/>
            <a:ext cx="3395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¿Por qué usar R?</a:t>
            </a:r>
          </a:p>
        </p:txBody>
      </p:sp>
      <p:sp>
        <p:nvSpPr>
          <p:cNvPr id="28674" name="Rectangle 9"/>
          <p:cNvSpPr>
            <a:spLocks noChangeArrowheads="1"/>
          </p:cNvSpPr>
          <p:nvPr/>
        </p:nvSpPr>
        <p:spPr bwMode="auto">
          <a:xfrm>
            <a:off x="457200" y="1219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accent3">
                    <a:lumMod val="75000"/>
                  </a:schemeClr>
                </a:solidFill>
              </a:rPr>
              <a:t>5. Posibilidades virtualmente sin límites: </a:t>
            </a:r>
            <a:r>
              <a:rPr lang="es-ES_tradn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no encuentra lo que necesita, es posible construirlo en R. </a:t>
            </a:r>
          </a:p>
        </p:txBody>
      </p:sp>
      <p:pic>
        <p:nvPicPr>
          <p:cNvPr id="1026" name="Picture 2" descr="locmeth.jpg">
            <a:extLst>
              <a:ext uri="{FF2B5EF4-FFF2-40B4-BE49-F238E27FC236}">
                <a16:creationId xmlns:a16="http://schemas.microsoft.com/office/drawing/2014/main" id="{FAA3776C-6130-4DF6-B121-A6FAC88B9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6218"/>
            <a:ext cx="6324600" cy="398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4100" t="7761" r="6000" b="10960"/>
          <a:stretch>
            <a:fillRect/>
          </a:stretch>
        </p:blipFill>
        <p:spPr bwMode="auto">
          <a:xfrm>
            <a:off x="304799" y="1612900"/>
            <a:ext cx="8471935" cy="4787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28600" y="349250"/>
            <a:ext cx="3929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E46C0A"/>
                </a:solidFill>
              </a:rPr>
              <a:t>Las 3 ventanas de R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54100" y="925513"/>
            <a:ext cx="1338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tx1">
                    <a:lumMod val="75000"/>
                    <a:lumOff val="25000"/>
                  </a:schemeClr>
                </a:solidFill>
              </a:rPr>
              <a:t>Consola</a:t>
            </a:r>
          </a:p>
        </p:txBody>
      </p:sp>
      <p:cxnSp>
        <p:nvCxnSpPr>
          <p:cNvPr id="5" name="Straight Arrow Connector 4"/>
          <p:cNvCxnSpPr>
            <a:stCxn id="31747" idx="2"/>
          </p:cNvCxnSpPr>
          <p:nvPr/>
        </p:nvCxnSpPr>
        <p:spPr>
          <a:xfrm>
            <a:off x="1723264" y="1448733"/>
            <a:ext cx="715136" cy="1523067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191000" y="925513"/>
            <a:ext cx="10658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tx1">
                    <a:lumMod val="75000"/>
                    <a:lumOff val="25000"/>
                  </a:schemeClr>
                </a:solidFill>
              </a:rPr>
              <a:t>Editor</a:t>
            </a:r>
          </a:p>
        </p:txBody>
      </p:sp>
      <p:cxnSp>
        <p:nvCxnSpPr>
          <p:cNvPr id="12" name="Straight Arrow Connector 11"/>
          <p:cNvCxnSpPr>
            <a:stCxn id="31749" idx="2"/>
          </p:cNvCxnSpPr>
          <p:nvPr/>
        </p:nvCxnSpPr>
        <p:spPr>
          <a:xfrm>
            <a:off x="4723934" y="1448733"/>
            <a:ext cx="1448266" cy="1049992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6978650" y="685800"/>
            <a:ext cx="1380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>
                <a:solidFill>
                  <a:schemeClr val="tx1">
                    <a:lumMod val="75000"/>
                    <a:lumOff val="25000"/>
                  </a:schemeClr>
                </a:solidFill>
              </a:rPr>
              <a:t>Gráficos</a:t>
            </a:r>
          </a:p>
        </p:txBody>
      </p:sp>
      <p:cxnSp>
        <p:nvCxnSpPr>
          <p:cNvPr id="31752" name="Straight Arrow Connector 11"/>
          <p:cNvCxnSpPr>
            <a:cxnSpLocks noChangeShapeType="1"/>
            <a:stCxn id="31751" idx="2"/>
          </p:cNvCxnSpPr>
          <p:nvPr/>
        </p:nvCxnSpPr>
        <p:spPr bwMode="auto">
          <a:xfrm flipH="1">
            <a:off x="6772280" y="1209020"/>
            <a:ext cx="896398" cy="3118505"/>
          </a:xfrm>
          <a:prstGeom prst="straightConnector1">
            <a:avLst/>
          </a:prstGeom>
          <a:noFill/>
          <a:ln w="38100" algn="ctr">
            <a:solidFill>
              <a:srgbClr val="4A452A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368300" y="1066800"/>
            <a:ext cx="7556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3600" b="1" dirty="0">
                <a:solidFill>
                  <a:srgbClr val="E46C0A"/>
                </a:solidFill>
              </a:rPr>
              <a:t>Ejercicio 1: una sesión preliminar en R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457200" y="2149475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_tradnl" sz="3200" b="1" dirty="0">
                <a:solidFill>
                  <a:srgbClr val="77933C"/>
                </a:solidFill>
              </a:rPr>
              <a:t>Objetivo: </a:t>
            </a:r>
            <a:r>
              <a:rPr lang="es-ES_tradnl" sz="3200" dirty="0">
                <a:solidFill>
                  <a:srgbClr val="404040"/>
                </a:solidFill>
              </a:rPr>
              <a:t>tener una experiencia preliminar y </a:t>
            </a:r>
            <a:r>
              <a:rPr lang="es-ES_tradnl" sz="3200" b="1" dirty="0">
                <a:solidFill>
                  <a:srgbClr val="404040"/>
                </a:solidFill>
              </a:rPr>
              <a:t>relajada</a:t>
            </a:r>
            <a:r>
              <a:rPr lang="es-ES_tradnl" sz="3200" dirty="0">
                <a:solidFill>
                  <a:srgbClr val="404040"/>
                </a:solidFill>
              </a:rPr>
              <a:t> utilizando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3200"/>
            <a:ext cx="9144000" cy="823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48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1. 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7750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 smtClean="0">
                <a:solidFill>
                  <a:srgbClr val="E46C0A"/>
                </a:solidFill>
              </a:rPr>
              <a:t>Instructor(es)</a:t>
            </a:r>
            <a:endParaRPr lang="es-EC" sz="3600" b="1" dirty="0">
              <a:solidFill>
                <a:srgbClr val="E46C0A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3200" b="1" dirty="0">
                <a:solidFill>
                  <a:schemeClr val="bg1">
                    <a:lumMod val="65000"/>
                  </a:schemeClr>
                </a:solidFill>
              </a:rPr>
              <a:t>J. Sebastián Tello </a:t>
            </a:r>
            <a:endParaRPr lang="es-EC" sz="3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s-EC" sz="3200" dirty="0">
                <a:solidFill>
                  <a:schemeClr val="bg1">
                    <a:lumMod val="65000"/>
                  </a:schemeClr>
                </a:solidFill>
              </a:rPr>
              <a:t>Missouri Botanical Garden – Assistant Scientist</a:t>
            </a:r>
          </a:p>
          <a:p>
            <a:pPr marL="342900" indent="-342900">
              <a:buFont typeface="Arial" charset="0"/>
              <a:buChar char="•"/>
            </a:pPr>
            <a:endParaRPr lang="es-EC" sz="3200" dirty="0">
              <a:solidFill>
                <a:srgbClr val="404040"/>
              </a:solidFill>
            </a:endParaRPr>
          </a:p>
          <a:p>
            <a:r>
              <a:rPr lang="es-EC" sz="3200" b="1" dirty="0"/>
              <a:t>Iván Jiménez</a:t>
            </a:r>
          </a:p>
          <a:p>
            <a:r>
              <a:rPr lang="es-EC" sz="3200" dirty="0"/>
              <a:t>Missouri Botanical Garden – Associate Scientist </a:t>
            </a:r>
          </a:p>
          <a:p>
            <a:endParaRPr lang="es-EC" sz="32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6856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Participantes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3200" b="1" dirty="0">
                <a:solidFill>
                  <a:schemeClr val="bg1">
                    <a:lumMod val="65000"/>
                  </a:schemeClr>
                </a:solidFill>
              </a:rPr>
              <a:t>Lista de participantes</a:t>
            </a:r>
            <a:endParaRPr lang="es-EC" sz="3200" dirty="0"/>
          </a:p>
          <a:p>
            <a:endParaRPr lang="es-EC" sz="3200" dirty="0">
              <a:solidFill>
                <a:srgbClr val="40404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494B4D-40FF-4D73-968A-960B8DAC1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70721"/>
              </p:ext>
            </p:extLst>
          </p:nvPr>
        </p:nvGraphicFramePr>
        <p:xfrm>
          <a:off x="533400" y="1905000"/>
          <a:ext cx="7696200" cy="478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42424547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s-419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Natalie del Carmen Bravo </a:t>
                      </a:r>
                      <a:r>
                        <a:rPr lang="es-419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Senmache</a:t>
                      </a:r>
                      <a:r>
                        <a:rPr lang="es-419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89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Narda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Casaverde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Moreano</a:t>
                      </a: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7324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Daniel Chirinos Salazar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245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Florangel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Milagros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Condo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Zuñiga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1701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 Gustavo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Diaz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Hernández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425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Lucía Mónica Flores </a:t>
                      </a:r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Molleapaza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8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Alexis Núñez </a:t>
                      </a:r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Zamalloa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2284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Johan Josep Romero </a:t>
                      </a:r>
                      <a:r>
                        <a:rPr lang="es-P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Macavilca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6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Muñoz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0357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Anamelva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Zambrano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2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Salomé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Antezano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Angoma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560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cbarrientos@sernanp.gob.pe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9588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dmishari@sernanp.gob.pe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096" y="444500"/>
            <a:ext cx="26856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Participantes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1225927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C" sz="3200" b="1" dirty="0">
                <a:solidFill>
                  <a:schemeClr val="bg1">
                    <a:lumMod val="65000"/>
                  </a:schemeClr>
                </a:solidFill>
              </a:rPr>
              <a:t>Lista de participantes</a:t>
            </a:r>
            <a:endParaRPr lang="es-EC" sz="3200" dirty="0"/>
          </a:p>
          <a:p>
            <a:endParaRPr lang="es-EC" sz="3200" dirty="0">
              <a:solidFill>
                <a:srgbClr val="40404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494B4D-40FF-4D73-968A-960B8DAC1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42273"/>
              </p:ext>
            </p:extLst>
          </p:nvPr>
        </p:nvGraphicFramePr>
        <p:xfrm>
          <a:off x="533400" y="1905000"/>
          <a:ext cx="7696200" cy="478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200">
                  <a:extLst>
                    <a:ext uri="{9D8B030D-6E8A-4147-A177-3AD203B41FA5}">
                      <a16:colId xmlns:a16="http://schemas.microsoft.com/office/drawing/2014/main" val="2424245471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r>
                        <a:rPr lang="es-419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Yahn</a:t>
                      </a:r>
                      <a:r>
                        <a:rPr lang="es-419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Carlos Soto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8957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Alejandra Bravo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97324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Samuel Pastor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245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Daisy Alvarado Martínez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1701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Christo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Gutarra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Marmanillo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425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Lucía Enríquez Pinedo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108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Enrique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Gianlucca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Monteverde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Calderon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2284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Gabriela1102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6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Whinny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Vicuña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20357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Lucely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Vilca Bustamante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2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Raider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Ayrton</a:t>
                      </a:r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Castro Pino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5603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es-419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Diego Zavala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79588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7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8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9"/>
          <p:cNvSpPr>
            <a:spLocks noChangeArrowheads="1"/>
          </p:cNvSpPr>
          <p:nvPr/>
        </p:nvSpPr>
        <p:spPr bwMode="auto">
          <a:xfrm>
            <a:off x="457200" y="1225689"/>
            <a:ext cx="84582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C" sz="3000" dirty="0">
                <a:solidFill>
                  <a:srgbClr val="404040"/>
                </a:solidFill>
              </a:rPr>
              <a:t>3 </a:t>
            </a:r>
            <a:r>
              <a:rPr lang="es-EC" sz="3000" dirty="0" smtClean="0">
                <a:solidFill>
                  <a:srgbClr val="404040"/>
                </a:solidFill>
              </a:rPr>
              <a:t>días: 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− 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9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de 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febrero, 2019</a:t>
            </a:r>
            <a:b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C" sz="3000" dirty="0">
              <a:solidFill>
                <a:srgbClr val="40404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s-EC" sz="3000" dirty="0" smtClean="0">
                <a:solidFill>
                  <a:srgbClr val="404040"/>
                </a:solidFill>
              </a:rPr>
              <a:t>cada </a:t>
            </a:r>
            <a:r>
              <a:rPr lang="es-EC" sz="3000" dirty="0">
                <a:solidFill>
                  <a:srgbClr val="404040"/>
                </a:solidFill>
              </a:rPr>
              <a:t>día </a:t>
            </a:r>
            <a:r>
              <a:rPr lang="es-EC" sz="3000" dirty="0" smtClean="0">
                <a:solidFill>
                  <a:srgbClr val="404040"/>
                </a:solidFill>
              </a:rPr>
              <a:t>dos sesiones:</a:t>
            </a:r>
          </a:p>
          <a:p>
            <a:r>
              <a:rPr lang="es-EC" sz="3000" b="1" dirty="0" smtClean="0">
                <a:solidFill>
                  <a:srgbClr val="77933C"/>
                </a:solidFill>
              </a:rPr>
              <a:t>9:00</a:t>
            </a:r>
            <a:r>
              <a:rPr lang="es-EC" sz="3000" b="1" dirty="0" smtClean="0">
                <a:solidFill>
                  <a:srgbClr val="77933C"/>
                </a:solidFill>
              </a:rPr>
              <a:t> </a:t>
            </a:r>
            <a:r>
              <a:rPr lang="es-EC" sz="3000" b="1" dirty="0">
                <a:solidFill>
                  <a:srgbClr val="77933C"/>
                </a:solidFill>
              </a:rPr>
              <a:t>a</a:t>
            </a:r>
            <a:r>
              <a:rPr lang="es-EC" sz="3000" b="1" dirty="0" smtClean="0">
                <a:solidFill>
                  <a:srgbClr val="77933C"/>
                </a:solidFill>
              </a:rPr>
              <a:t>m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−</a:t>
            </a:r>
            <a:r>
              <a:rPr lang="es-EC" sz="3000" b="1" dirty="0">
                <a:solidFill>
                  <a:srgbClr val="77933C"/>
                </a:solidFill>
              </a:rPr>
              <a:t> </a:t>
            </a:r>
            <a:r>
              <a:rPr lang="es-EC" sz="3000" b="1" dirty="0" smtClean="0">
                <a:solidFill>
                  <a:srgbClr val="77933C"/>
                </a:solidFill>
              </a:rPr>
              <a:t>12:45 pm </a:t>
            </a:r>
            <a:r>
              <a:rPr lang="es-EC" sz="3000" dirty="0" smtClean="0"/>
              <a:t>y</a:t>
            </a:r>
            <a:r>
              <a:rPr lang="es-EC" sz="3000" b="1" dirty="0" smtClean="0">
                <a:solidFill>
                  <a:srgbClr val="77933C"/>
                </a:solidFill>
              </a:rPr>
              <a:t> 3:00 pm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−</a:t>
            </a:r>
            <a:r>
              <a:rPr lang="es-EC" sz="3000" b="1" dirty="0" smtClean="0">
                <a:solidFill>
                  <a:srgbClr val="77933C"/>
                </a:solidFill>
              </a:rPr>
              <a:t> 7:00 pm</a:t>
            </a:r>
            <a:br>
              <a:rPr lang="es-EC" sz="3000" b="1" dirty="0" smtClean="0">
                <a:solidFill>
                  <a:srgbClr val="77933C"/>
                </a:solidFill>
              </a:rPr>
            </a:br>
            <a:endParaRPr lang="es-EC" sz="3000" b="1" dirty="0">
              <a:solidFill>
                <a:srgbClr val="77933C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s-EC" sz="3000" dirty="0">
                <a:solidFill>
                  <a:srgbClr val="404040"/>
                </a:solidFill>
              </a:rPr>
              <a:t>cada día dos </a:t>
            </a:r>
            <a:r>
              <a:rPr lang="es-EC" sz="3000" dirty="0" smtClean="0">
                <a:solidFill>
                  <a:srgbClr val="404040"/>
                </a:solidFill>
              </a:rPr>
              <a:t>recreos de 15 minutos:</a:t>
            </a:r>
            <a:endParaRPr lang="es-EC" sz="3000" dirty="0">
              <a:solidFill>
                <a:srgbClr val="404040"/>
              </a:solidFill>
            </a:endParaRPr>
          </a:p>
          <a:p>
            <a:r>
              <a:rPr lang="en-US" sz="3000" b="1" dirty="0" smtClean="0">
                <a:solidFill>
                  <a:srgbClr val="77933C"/>
                </a:solidFill>
              </a:rPr>
              <a:t>11:00 am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− 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11:15 am </a:t>
            </a:r>
            <a:r>
              <a:rPr lang="es-EC" sz="3000" dirty="0" smtClean="0"/>
              <a:t>y</a:t>
            </a:r>
            <a:r>
              <a:rPr lang="es-EC" sz="3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rgbClr val="77933C"/>
                </a:solidFill>
              </a:rPr>
              <a:t>5 pm </a:t>
            </a:r>
            <a:r>
              <a:rPr lang="es-EC" sz="3000" b="1" dirty="0">
                <a:solidFill>
                  <a:schemeClr val="accent3">
                    <a:lumMod val="75000"/>
                  </a:schemeClr>
                </a:solidFill>
              </a:rPr>
              <a:t>−</a:t>
            </a:r>
            <a:r>
              <a:rPr lang="en-US" sz="3000" b="1" dirty="0">
                <a:solidFill>
                  <a:srgbClr val="77933C"/>
                </a:solidFill>
              </a:rPr>
              <a:t> </a:t>
            </a:r>
            <a:r>
              <a:rPr lang="en-US" sz="3000" b="1" dirty="0" smtClean="0">
                <a:solidFill>
                  <a:srgbClr val="77933C"/>
                </a:solidFill>
              </a:rPr>
              <a:t>5:15 </a:t>
            </a:r>
            <a:r>
              <a:rPr lang="en-US" sz="3000" b="1" dirty="0">
                <a:solidFill>
                  <a:srgbClr val="77933C"/>
                </a:solidFill>
              </a:rPr>
              <a:t>pm</a:t>
            </a:r>
          </a:p>
          <a:p>
            <a:endParaRPr lang="es-EC" sz="3000" dirty="0">
              <a:solidFill>
                <a:srgbClr val="404040"/>
              </a:solidFill>
            </a:endParaRPr>
          </a:p>
          <a:p>
            <a:r>
              <a:rPr lang="es-EC" sz="3000" dirty="0">
                <a:solidFill>
                  <a:srgbClr val="404040"/>
                </a:solidFill>
              </a:rPr>
              <a:t>Materiales y sitio en la red:</a:t>
            </a:r>
            <a:r>
              <a:rPr lang="es-EC" sz="3000" dirty="0"/>
              <a:t> </a:t>
            </a:r>
            <a:r>
              <a:rPr lang="es-EC" sz="2800" dirty="0">
                <a:hlinkClick r:id="rId2"/>
              </a:rPr>
              <a:t>http://rbasicsworkshop.weebly.com</a:t>
            </a:r>
            <a:r>
              <a:rPr lang="es-EC" sz="2800" dirty="0" smtClean="0">
                <a:hlinkClick r:id="rId2"/>
              </a:rPr>
              <a:t>/</a:t>
            </a:r>
            <a:endParaRPr lang="es-EC" sz="3000" dirty="0"/>
          </a:p>
          <a:p>
            <a:endParaRPr lang="es-EC" sz="2800" dirty="0"/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34963" y="444500"/>
            <a:ext cx="1834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C" sz="3600" b="1" dirty="0">
                <a:solidFill>
                  <a:srgbClr val="E46C0A"/>
                </a:solidFill>
              </a:rPr>
              <a:t>Logística</a:t>
            </a:r>
          </a:p>
        </p:txBody>
      </p:sp>
    </p:spTree>
    <p:extLst>
      <p:ext uri="{BB962C8B-B14F-4D97-AF65-F5344CB8AC3E}">
        <p14:creationId xmlns:p14="http://schemas.microsoft.com/office/powerpoint/2010/main" val="30262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5740" r="2296" b="9759"/>
          <a:stretch/>
        </p:blipFill>
        <p:spPr bwMode="auto">
          <a:xfrm>
            <a:off x="685800" y="3276600"/>
            <a:ext cx="7703120" cy="3473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304800" y="1279029"/>
            <a:ext cx="8610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objetivo principal del taller es que los participantes conozcan y practiquen los </a:t>
            </a:r>
            <a:r>
              <a:rPr lang="es-ES" sz="2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conceptos básicos de programación en R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para que </a:t>
            </a:r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continúen utilizando y aprendiendo R independiente y eficientemente.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444500"/>
            <a:ext cx="1829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Objetivo</a:t>
            </a:r>
            <a:endParaRPr lang="en-US" sz="36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 noChangeArrowheads="1"/>
          </p:cNvSpPr>
          <p:nvPr/>
        </p:nvSpPr>
        <p:spPr bwMode="auto">
          <a:xfrm>
            <a:off x="304800" y="1388249"/>
            <a:ext cx="8610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Dos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cosas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taller NO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Este taller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es para crear expertos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Este taller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es sobre estadística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otras aplicaciones particulares de 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Tres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cosas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este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taller SÍ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Este taller </a:t>
            </a: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una introducción 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lenguaje de 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Este taller </a:t>
            </a: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para aprender sobre programación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Este taller </a:t>
            </a:r>
            <a:r>
              <a:rPr lang="es-E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intenso</a:t>
            </a:r>
            <a:r>
              <a:rPr lang="es-E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1313" y="1364802"/>
            <a:ext cx="184731" cy="6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dirty="0">
              <a:solidFill>
                <a:srgbClr val="E46C0A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1313" y="444500"/>
            <a:ext cx="1829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E46C0A"/>
                </a:solidFill>
              </a:rPr>
              <a:t>Objetivo</a:t>
            </a:r>
            <a:endParaRPr lang="en-US" sz="36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9600" y="1108531"/>
            <a:ext cx="73914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dirty="0" smtClean="0">
                <a:solidFill>
                  <a:srgbClr val="77933C"/>
                </a:solidFill>
              </a:rPr>
              <a:t>Día 1</a:t>
            </a:r>
          </a:p>
          <a:p>
            <a:r>
              <a:rPr lang="es-ES_tradnl" sz="2400" dirty="0" smtClean="0">
                <a:solidFill>
                  <a:srgbClr val="404040"/>
                </a:solidFill>
              </a:rPr>
              <a:t>1. Introducción</a:t>
            </a:r>
            <a:endParaRPr lang="es-ES_tradnl" sz="1600" i="1" dirty="0" smtClean="0">
              <a:solidFill>
                <a:srgbClr val="9BBB59"/>
              </a:solidFill>
            </a:endParaRPr>
          </a:p>
          <a:p>
            <a:r>
              <a:rPr lang="es-ES_tradnl" sz="2400" dirty="0" smtClean="0">
                <a:solidFill>
                  <a:srgbClr val="404040"/>
                </a:solidFill>
              </a:rPr>
              <a:t>2. Funciones y argumentos</a:t>
            </a:r>
            <a:endParaRPr lang="es-ES_tradnl" sz="1600" i="1" dirty="0" smtClean="0">
              <a:solidFill>
                <a:srgbClr val="9BBB59"/>
              </a:solidFill>
            </a:endParaRPr>
          </a:p>
          <a:p>
            <a:r>
              <a:rPr lang="es-ES_tradnl" sz="2400" dirty="0" smtClean="0">
                <a:solidFill>
                  <a:srgbClr val="404040"/>
                </a:solidFill>
              </a:rPr>
              <a:t>3. Objetos</a:t>
            </a:r>
          </a:p>
          <a:p>
            <a:r>
              <a:rPr lang="es-ES_tradnl" sz="2400" dirty="0">
                <a:solidFill>
                  <a:srgbClr val="404040"/>
                </a:solidFill>
              </a:rPr>
              <a:t>4. Abrir y guardar </a:t>
            </a:r>
            <a:r>
              <a:rPr lang="es-ES_tradnl" sz="2400" dirty="0" smtClean="0">
                <a:solidFill>
                  <a:srgbClr val="404040"/>
                </a:solidFill>
              </a:rPr>
              <a:t>archivos</a:t>
            </a:r>
          </a:p>
          <a:p>
            <a:endParaRPr lang="es-ES_tradnl" sz="1600" i="1" dirty="0" smtClean="0">
              <a:solidFill>
                <a:srgbClr val="9BBB59"/>
              </a:solidFill>
            </a:endParaRPr>
          </a:p>
          <a:p>
            <a:r>
              <a:rPr lang="es-ES_tradnl" sz="2400" b="1" dirty="0" smtClean="0">
                <a:solidFill>
                  <a:srgbClr val="77933C"/>
                </a:solidFill>
              </a:rPr>
              <a:t>Día 2</a:t>
            </a:r>
          </a:p>
          <a:p>
            <a:r>
              <a:rPr lang="es-ES_tradnl" sz="2400" dirty="0" smtClean="0">
                <a:solidFill>
                  <a:srgbClr val="404040"/>
                </a:solidFill>
              </a:rPr>
              <a:t>5. Generación de datos</a:t>
            </a:r>
            <a:endParaRPr lang="es-ES_tradnl" sz="1600" i="1" dirty="0" smtClean="0">
              <a:solidFill>
                <a:srgbClr val="9BBB59"/>
              </a:solidFill>
            </a:endParaRPr>
          </a:p>
          <a:p>
            <a:r>
              <a:rPr lang="es-ES_tradnl" sz="2400" dirty="0" smtClean="0">
                <a:solidFill>
                  <a:srgbClr val="404040"/>
                </a:solidFill>
              </a:rPr>
              <a:t>6. Operadores</a:t>
            </a:r>
            <a:endParaRPr lang="es-ES_tradnl" sz="1600" i="1" dirty="0" smtClean="0">
              <a:solidFill>
                <a:srgbClr val="9BBB59"/>
              </a:solidFill>
            </a:endParaRPr>
          </a:p>
          <a:p>
            <a:r>
              <a:rPr lang="es-ES_tradnl" sz="2400" dirty="0" smtClean="0">
                <a:solidFill>
                  <a:srgbClr val="404040"/>
                </a:solidFill>
              </a:rPr>
              <a:t>7. Manipulación de objetos – indexación</a:t>
            </a:r>
          </a:p>
          <a:p>
            <a:r>
              <a:rPr lang="es-ES_tradnl" sz="2400" dirty="0" smtClean="0">
                <a:solidFill>
                  <a:srgbClr val="404040"/>
                </a:solidFill>
              </a:rPr>
              <a:t> </a:t>
            </a:r>
            <a:r>
              <a:rPr lang="es-ES_tradnl" sz="2400" i="1" dirty="0" smtClean="0">
                <a:solidFill>
                  <a:srgbClr val="9BBB59"/>
                </a:solidFill>
              </a:rPr>
              <a:t/>
            </a:r>
            <a:br>
              <a:rPr lang="es-ES_tradnl" sz="2400" i="1" dirty="0" smtClean="0">
                <a:solidFill>
                  <a:srgbClr val="9BBB59"/>
                </a:solidFill>
              </a:rPr>
            </a:br>
            <a:r>
              <a:rPr lang="es-ES_tradnl" sz="2400" b="1" dirty="0" smtClean="0">
                <a:solidFill>
                  <a:srgbClr val="77933C"/>
                </a:solidFill>
              </a:rPr>
              <a:t>Día 3</a:t>
            </a:r>
          </a:p>
          <a:p>
            <a:r>
              <a:rPr lang="es-ES_tradnl" sz="2400" dirty="0" smtClean="0">
                <a:solidFill>
                  <a:srgbClr val="404040"/>
                </a:solidFill>
              </a:rPr>
              <a:t>8. Gráficos</a:t>
            </a:r>
            <a:r>
              <a:rPr lang="es-ES_tradnl" sz="1600" dirty="0" smtClean="0"/>
              <a:t> </a:t>
            </a:r>
            <a:endParaRPr lang="es-ES_tradnl" sz="2400" b="1" dirty="0" smtClean="0">
              <a:solidFill>
                <a:srgbClr val="77933C"/>
              </a:solidFill>
            </a:endParaRPr>
          </a:p>
          <a:p>
            <a:r>
              <a:rPr lang="es-ES_tradnl" sz="2400" dirty="0" smtClean="0">
                <a:solidFill>
                  <a:srgbClr val="404040"/>
                </a:solidFill>
              </a:rPr>
              <a:t>9. Control de </a:t>
            </a:r>
            <a:r>
              <a:rPr lang="es-ES_tradnl" sz="2400" dirty="0" smtClean="0">
                <a:solidFill>
                  <a:srgbClr val="404040"/>
                </a:solidFill>
              </a:rPr>
              <a:t>flujo</a:t>
            </a:r>
          </a:p>
          <a:p>
            <a:r>
              <a:rPr lang="es-ES_tradnl" sz="2400" dirty="0" smtClean="0">
                <a:solidFill>
                  <a:srgbClr val="404040"/>
                </a:solidFill>
              </a:rPr>
              <a:t>10. Escribir funciones</a:t>
            </a:r>
            <a:endParaRPr lang="es-ES_tradnl" sz="2400" dirty="0" smtClean="0">
              <a:solidFill>
                <a:srgbClr val="40404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245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Contenidos </a:t>
            </a:r>
            <a:endParaRPr lang="es-EC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7161</TotalTime>
  <Words>1044</Words>
  <Application>Microsoft Office PowerPoint</Application>
  <PresentationFormat>On-screen Show (4:3)</PresentationFormat>
  <Paragraphs>122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Tello</dc:creator>
  <cp:lastModifiedBy>Ivan Jimenez</cp:lastModifiedBy>
  <cp:revision>289</cp:revision>
  <dcterms:created xsi:type="dcterms:W3CDTF">2006-08-16T00:00:00Z</dcterms:created>
  <dcterms:modified xsi:type="dcterms:W3CDTF">2019-02-07T04:14:11Z</dcterms:modified>
</cp:coreProperties>
</file>