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5" r:id="rId2"/>
    <p:sldId id="314" r:id="rId3"/>
    <p:sldId id="320" r:id="rId4"/>
    <p:sldId id="321" r:id="rId5"/>
    <p:sldId id="297" r:id="rId6"/>
    <p:sldId id="308" r:id="rId7"/>
    <p:sldId id="307" r:id="rId8"/>
    <p:sldId id="294" r:id="rId9"/>
    <p:sldId id="306" r:id="rId10"/>
    <p:sldId id="318" r:id="rId11"/>
    <p:sldId id="322" r:id="rId12"/>
    <p:sldId id="295" r:id="rId13"/>
    <p:sldId id="289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339933"/>
    <a:srgbClr val="33CC33"/>
    <a:srgbClr val="0080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898" autoAdjust="0"/>
  </p:normalViewPr>
  <p:slideViewPr>
    <p:cSldViewPr>
      <p:cViewPr>
        <p:scale>
          <a:sx n="120" d="100"/>
          <a:sy n="120" d="100"/>
        </p:scale>
        <p:origin x="1344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645E0-A096-4449-BE49-654195C923BA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AB466-5DF3-487B-8689-E3BC87A3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 is a statistical computing environment for statistical computation and graphics, and it is a computer language designed for typical and possibly very specialized statistical and graphical applications. The software is available for </a:t>
            </a:r>
            <a:r>
              <a:rPr lang="en-US" dirty="0" err="1"/>
              <a:t>unix</a:t>
            </a:r>
            <a:r>
              <a:rPr lang="en-US" dirty="0"/>
              <a:t>/</a:t>
            </a:r>
            <a:r>
              <a:rPr lang="en-US" dirty="0" err="1"/>
              <a:t>linux</a:t>
            </a:r>
            <a:r>
              <a:rPr lang="en-US" dirty="0"/>
              <a:t>, Windows, and Macintosh </a:t>
            </a:r>
            <a:r>
              <a:rPr lang="en-US" dirty="0" smtClean="0"/>
              <a:t>platforms under </a:t>
            </a:r>
            <a:r>
              <a:rPr lang="en-US" dirty="0"/>
              <a:t>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5CA-37B7-4A34-80A5-7DD4D1EBD9F4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1729-0F97-41E1-A634-A871A52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885-7590-4391-A54B-F02A1016E1D4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91B-A652-4DEF-8D95-F4D22AAC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1620-5551-45C2-8370-5609F7F54781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519-9E7F-4DB3-BFE1-1243DB49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B91-8DFA-42F9-9AE2-9DE3C90E0DF4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5B5B-B2AD-446B-A886-F3DB71C9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30C-969D-4230-A392-3539A7ADD794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499-E29B-4A25-805B-87F0C4FE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4C-5B1F-45BF-AB19-936429DC7D7F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E47-6F8D-4528-B997-86B8819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6FE-838B-417F-9665-A1208B945F01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75D4-55D7-4ECE-B81A-3DD7EFBB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738-9BE1-420C-A6A2-0804E98E1D2B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F31-3F8C-4C93-BBAF-E22E1414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07F-FEDD-4696-A7C8-695501594C86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618-16A7-46C6-9282-6BB127ED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1A99-531B-484C-8DC0-F69E3D1AC483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7828-5D71-4AA4-BC5E-D6BB10AC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BD86-BAA2-4C50-A583-94A8A269DF29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C23-A9D5-4025-8243-F5D79D6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B7DDC-B91E-4993-AE33-D84BFB6F6BA2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8328-D77C-4B52-9B70-C160481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ol.embl.de/" TargetMode="External"/><Relationship Id="rId4" Type="http://schemas.openxmlformats.org/officeDocument/2006/relationships/hyperlink" Target="https://cran.r-project.org/package=itol.tool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views/MachineLearn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foworld.com/article/3694611/8-chatgpt-tools-for-r-programmin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wustl.edu/web/packages/available_packages_by_na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an.r-project.org/web/view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911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 basics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workshop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31490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  <a:cs typeface="+mn-cs"/>
              </a:rPr>
              <a:t>June 6-9, 2023, </a:t>
            </a:r>
            <a:r>
              <a:rPr lang="en-US" sz="3200" b="1" dirty="0">
                <a:latin typeface="+mn-lt"/>
                <a:cs typeface="+mn-cs"/>
              </a:rPr>
              <a:t>Missouri Botanical Garden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033897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Network: </a:t>
            </a:r>
            <a:r>
              <a:rPr lang="en-US" sz="3200" dirty="0"/>
              <a:t>MBGPUBLIC, password: </a:t>
            </a:r>
            <a:r>
              <a:rPr lang="en-US" sz="3200" dirty="0" err="1"/>
              <a:t>mygarden</a:t>
            </a: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free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for graphics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for a wide range of statistical analyses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Recently developed tools available immediately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Freedom to develop your own tools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46C0A"/>
                </a:solidFill>
              </a:rPr>
              <a:t>Why use R?</a:t>
            </a:r>
            <a:endParaRPr lang="en-US" sz="3600" b="1" dirty="0">
              <a:solidFill>
                <a:srgbClr val="E46C0A"/>
              </a:solidFill>
            </a:endParaRPr>
          </a:p>
        </p:txBody>
      </p:sp>
      <p:pic>
        <p:nvPicPr>
          <p:cNvPr id="1028" name="Picture 4" descr="https://itol.embl.de/img/home/ex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3448" y="1381848"/>
            <a:ext cx="889490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1838" y="6027003"/>
            <a:ext cx="157216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hlinkClick r:id="rId4"/>
              </a:rPr>
              <a:t>itol.toolkit</a:t>
            </a:r>
            <a:r>
              <a:rPr lang="en-US" sz="1200" dirty="0" smtClean="0"/>
              <a:t>: access the</a:t>
            </a:r>
            <a:br>
              <a:rPr lang="en-US" sz="1200" dirty="0" smtClean="0"/>
            </a:br>
            <a:r>
              <a:rPr lang="en-US" sz="1200" dirty="0" smtClean="0">
                <a:hlinkClick r:id="rId5"/>
              </a:rPr>
              <a:t>Interactive </a:t>
            </a:r>
            <a:r>
              <a:rPr lang="en-US" sz="1200" dirty="0">
                <a:hlinkClick r:id="rId5"/>
              </a:rPr>
              <a:t>Tree of </a:t>
            </a:r>
            <a:r>
              <a:rPr lang="en-US" sz="1200" dirty="0" smtClean="0">
                <a:hlinkClick r:id="rId5"/>
              </a:rPr>
              <a:t>Life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to </a:t>
            </a:r>
            <a:r>
              <a:rPr lang="en-US" sz="1200" dirty="0"/>
              <a:t>edit </a:t>
            </a:r>
            <a:r>
              <a:rPr lang="en-US" sz="1200" dirty="0" smtClean="0"/>
              <a:t>and annotate</a:t>
            </a:r>
            <a:br>
              <a:rPr lang="en-US" sz="1200" dirty="0" smtClean="0"/>
            </a:br>
            <a:r>
              <a:rPr lang="en-US" sz="1200" dirty="0" smtClean="0"/>
              <a:t>trees </a:t>
            </a:r>
            <a:r>
              <a:rPr lang="en-US" sz="1200" dirty="0"/>
              <a:t>interactively.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0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Several R package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machine learning: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https://cran.r-project.org/web/views/MachineLearning.html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language models, such as Generative Pre-trained Transformer 3 and 4 (GPT-3 and GPT-4), serve as R coding assistants: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ChatGTP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tools for R programming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5307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46C0A"/>
                </a:solidFill>
              </a:rPr>
              <a:t>Artificial intelligence</a:t>
            </a:r>
            <a:r>
              <a:rPr lang="en-US" sz="3600" b="1" dirty="0" smtClean="0">
                <a:solidFill>
                  <a:srgbClr val="E46C0A"/>
                </a:solidFill>
              </a:rPr>
              <a:t> and R</a:t>
            </a:r>
            <a:endParaRPr lang="en-US" sz="3600" b="1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44500"/>
            <a:ext cx="263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>
                <a:solidFill>
                  <a:srgbClr val="E46C0A"/>
                </a:solidFill>
              </a:rPr>
              <a:t>How to get R</a:t>
            </a:r>
          </a:p>
        </p:txBody>
      </p:sp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457200" y="1143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From </a:t>
            </a:r>
            <a:r>
              <a:rPr lang="es-EC" sz="3200" dirty="0">
                <a:solidFill>
                  <a:srgbClr val="558ED5"/>
                </a:solidFill>
                <a:hlinkClick r:id="rId2"/>
              </a:rPr>
              <a:t>www.r-project.org</a:t>
            </a:r>
            <a:r>
              <a:rPr lang="es-EC" sz="3200" dirty="0">
                <a:solidFill>
                  <a:srgbClr val="558ED5"/>
                </a:solidFill>
              </a:rPr>
              <a:t>. </a:t>
            </a:r>
            <a:r>
              <a:rPr lang="en-US" sz="3200" dirty="0">
                <a:solidFill>
                  <a:srgbClr val="404040"/>
                </a:solidFill>
              </a:rPr>
              <a:t>R is a GNU project.</a:t>
            </a:r>
            <a:endParaRPr lang="en-US" sz="3200" b="1" dirty="0">
              <a:solidFill>
                <a:srgbClr val="77933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"/>
          <a:stretch/>
        </p:blipFill>
        <p:spPr>
          <a:xfrm>
            <a:off x="1447800" y="1828800"/>
            <a:ext cx="5716293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4100" t="7761" r="6000" b="10960"/>
          <a:stretch>
            <a:fillRect/>
          </a:stretch>
        </p:blipFill>
        <p:spPr bwMode="auto">
          <a:xfrm>
            <a:off x="304799" y="1612900"/>
            <a:ext cx="8471935" cy="4787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" y="349250"/>
            <a:ext cx="392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Three windows in R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54100" y="925513"/>
            <a:ext cx="166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Console</a:t>
            </a:r>
          </a:p>
        </p:txBody>
      </p:sp>
      <p:cxnSp>
        <p:nvCxnSpPr>
          <p:cNvPr id="5" name="Straight Arrow Connector 4"/>
          <p:cNvCxnSpPr>
            <a:stCxn id="31747" idx="2"/>
          </p:cNvCxnSpPr>
          <p:nvPr/>
        </p:nvCxnSpPr>
        <p:spPr>
          <a:xfrm>
            <a:off x="1947863" y="1463675"/>
            <a:ext cx="490537" cy="15081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91000" y="925513"/>
            <a:ext cx="130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Editor</a:t>
            </a:r>
          </a:p>
        </p:txBody>
      </p:sp>
      <p:cxnSp>
        <p:nvCxnSpPr>
          <p:cNvPr id="12" name="Straight Arrow Connector 11"/>
          <p:cNvCxnSpPr>
            <a:stCxn id="31749" idx="2"/>
          </p:cNvCxnSpPr>
          <p:nvPr/>
        </p:nvCxnSpPr>
        <p:spPr>
          <a:xfrm>
            <a:off x="5419725" y="1447800"/>
            <a:ext cx="752475" cy="1050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6978650" y="685800"/>
            <a:ext cx="180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Graphics</a:t>
            </a:r>
          </a:p>
        </p:txBody>
      </p:sp>
      <p:cxnSp>
        <p:nvCxnSpPr>
          <p:cNvPr id="31752" name="Straight Arrow Connector 11"/>
          <p:cNvCxnSpPr>
            <a:cxnSpLocks noChangeShapeType="1"/>
            <a:stCxn id="31751" idx="2"/>
          </p:cNvCxnSpPr>
          <p:nvPr/>
        </p:nvCxnSpPr>
        <p:spPr bwMode="auto">
          <a:xfrm flipH="1">
            <a:off x="6772275" y="1327150"/>
            <a:ext cx="1111250" cy="3000375"/>
          </a:xfrm>
          <a:prstGeom prst="straightConnector1">
            <a:avLst/>
          </a:prstGeom>
          <a:noFill/>
          <a:ln w="38100" algn="ctr">
            <a:solidFill>
              <a:srgbClr val="4A452A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68300" y="1066800"/>
            <a:ext cx="641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Exercise 1.1: a sample R session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38200" y="21494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b="1">
                <a:solidFill>
                  <a:srgbClr val="77933C"/>
                </a:solidFill>
              </a:rPr>
              <a:t>Objective: </a:t>
            </a:r>
            <a:r>
              <a:rPr lang="en-US" sz="3200">
                <a:solidFill>
                  <a:srgbClr val="404040"/>
                </a:solidFill>
              </a:rPr>
              <a:t>experiencing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24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Instructors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</a:rPr>
              <a:t>J. </a:t>
            </a:r>
            <a:r>
              <a:rPr lang="en-US" sz="2400" b="1" dirty="0" err="1">
                <a:solidFill>
                  <a:srgbClr val="404040"/>
                </a:solidFill>
              </a:rPr>
              <a:t>Sebastián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Tello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Center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Conservation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Sustainable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Missouri Botanical Garden</a:t>
            </a:r>
          </a:p>
          <a:p>
            <a:endParaRPr lang="en-US" sz="2400" b="1" dirty="0" smtClean="0">
              <a:solidFill>
                <a:srgbClr val="404040"/>
              </a:solidFill>
            </a:endParaRPr>
          </a:p>
          <a:p>
            <a:r>
              <a:rPr lang="en-US" sz="2400" b="1" dirty="0" err="1" smtClean="0">
                <a:solidFill>
                  <a:srgbClr val="404040"/>
                </a:solidFill>
              </a:rPr>
              <a:t>Iván</a:t>
            </a:r>
            <a:r>
              <a:rPr lang="en-US" sz="2400" b="1" dirty="0" smtClean="0">
                <a:solidFill>
                  <a:srgbClr val="404040"/>
                </a:solidFill>
              </a:rPr>
              <a:t> </a:t>
            </a:r>
            <a:r>
              <a:rPr lang="en-US" sz="2400" b="1" dirty="0">
                <a:solidFill>
                  <a:srgbClr val="404040"/>
                </a:solidFill>
              </a:rPr>
              <a:t>Jiménez</a:t>
            </a:r>
          </a:p>
          <a:p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Center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Conservation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Sustainable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Missouri Botanical Garden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308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46C0A"/>
                </a:solidFill>
              </a:rPr>
              <a:t>Participants (1)</a:t>
            </a:r>
            <a:endParaRPr lang="en-US" sz="3600" b="1" dirty="0">
              <a:solidFill>
                <a:srgbClr val="E46C0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36058"/>
              </p:ext>
            </p:extLst>
          </p:nvPr>
        </p:nvGraphicFramePr>
        <p:xfrm>
          <a:off x="591820" y="914400"/>
          <a:ext cx="801878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390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 Rembert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84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Ajith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Ashokan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Missouri -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041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Aliya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Swearngin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College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35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Allison 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University in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Colin Robinson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76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M Tarazona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12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Delcee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Ramos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Weber State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18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Todd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Missouri -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376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Heather Smith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Appalachian State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1901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Jeremiah Westerman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New Mexico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74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Jorge Robles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MiraCosta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College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58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Kayla Flamm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681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Kendall Cross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Cloud State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381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Liang Zhang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Kunming Institute of Botany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559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Luka Sato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911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308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46C0A"/>
                </a:solidFill>
              </a:rPr>
              <a:t>Participants (2)</a:t>
            </a:r>
            <a:endParaRPr lang="en-US" sz="3600" b="1" dirty="0">
              <a:solidFill>
                <a:srgbClr val="E46C0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84412"/>
              </p:ext>
            </p:extLst>
          </p:nvPr>
        </p:nvGraphicFramePr>
        <p:xfrm>
          <a:off x="591820" y="914400"/>
          <a:ext cx="801878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390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Query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Salem State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84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Maura Collins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University in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041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Michelle Cao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Dickinson College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35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Molly Rooney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 Prasai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Missouri -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76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 del C. Ortiz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 Botanical Garden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12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Sebastian Forward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Missouri - St. Louis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18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McWaine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Praire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View A&amp;M University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376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1901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4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58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81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81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59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11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457200" y="13716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To teach </a:t>
            </a:r>
            <a:r>
              <a:rPr lang="en-US" sz="3200" dirty="0" smtClean="0">
                <a:solidFill>
                  <a:srgbClr val="404040"/>
                </a:solidFill>
              </a:rPr>
              <a:t>basic </a:t>
            </a:r>
            <a:r>
              <a:rPr lang="en-US" sz="3200" dirty="0">
                <a:solidFill>
                  <a:srgbClr val="404040"/>
                </a:solidFill>
              </a:rPr>
              <a:t>knowledge necessary to use R independently, thus helping </a:t>
            </a:r>
            <a:r>
              <a:rPr lang="en-US" sz="3200" dirty="0" smtClean="0">
                <a:solidFill>
                  <a:srgbClr val="404040"/>
                </a:solidFill>
              </a:rPr>
              <a:t>participants to undertake more specialized analyses.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444500"/>
            <a:ext cx="2009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Objective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14700"/>
            <a:ext cx="731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ChangeArrowheads="1"/>
          </p:cNvSpPr>
          <p:nvPr/>
        </p:nvSpPr>
        <p:spPr bwMode="auto">
          <a:xfrm>
            <a:off x="457200" y="13716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4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dirty="0">
                <a:solidFill>
                  <a:srgbClr val="404040"/>
                </a:solidFill>
              </a:rPr>
              <a:t>days, 2 sessions each day: </a:t>
            </a:r>
            <a:r>
              <a:rPr lang="en-US" sz="3200" b="1" dirty="0">
                <a:solidFill>
                  <a:srgbClr val="77933C"/>
                </a:solidFill>
              </a:rPr>
              <a:t>9</a:t>
            </a:r>
            <a:r>
              <a:rPr lang="en-US" sz="3200" b="1" dirty="0" smtClean="0">
                <a:solidFill>
                  <a:srgbClr val="77933C"/>
                </a:solidFill>
              </a:rPr>
              <a:t>:00 </a:t>
            </a:r>
            <a:r>
              <a:rPr lang="en-US" sz="3200" b="1" dirty="0">
                <a:solidFill>
                  <a:srgbClr val="77933C"/>
                </a:solidFill>
              </a:rPr>
              <a:t>am to noon </a:t>
            </a:r>
            <a:r>
              <a:rPr lang="en-US" sz="3200" dirty="0">
                <a:solidFill>
                  <a:srgbClr val="404040"/>
                </a:solidFill>
              </a:rPr>
              <a:t>and </a:t>
            </a:r>
            <a:r>
              <a:rPr lang="en-US" sz="3200" b="1" dirty="0" smtClean="0">
                <a:solidFill>
                  <a:srgbClr val="77933C"/>
                </a:solidFill>
              </a:rPr>
              <a:t>1:30 </a:t>
            </a:r>
            <a:r>
              <a:rPr lang="en-US" sz="3200" b="1" dirty="0">
                <a:solidFill>
                  <a:srgbClr val="77933C"/>
                </a:solidFill>
              </a:rPr>
              <a:t>to </a:t>
            </a:r>
            <a:r>
              <a:rPr lang="en-US" sz="3200" b="1" dirty="0" smtClean="0">
                <a:solidFill>
                  <a:srgbClr val="77933C"/>
                </a:solidFill>
              </a:rPr>
              <a:t>4:00 </a:t>
            </a:r>
            <a:r>
              <a:rPr lang="en-US" sz="3200" b="1" dirty="0">
                <a:solidFill>
                  <a:srgbClr val="77933C"/>
                </a:solidFill>
              </a:rPr>
              <a:t>pm</a:t>
            </a:r>
          </a:p>
          <a:p>
            <a:pPr marL="342900" indent="-342900">
              <a:buFont typeface="Arial" charset="0"/>
              <a:buChar char="•"/>
            </a:pPr>
            <a:endParaRPr lang="en-US" sz="3200" b="1" dirty="0">
              <a:solidFill>
                <a:srgbClr val="77933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>
                <a:solidFill>
                  <a:srgbClr val="404040"/>
                </a:solidFill>
              </a:rPr>
              <a:t>A morning break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</a:rPr>
              <a:t>10:30 </a:t>
            </a:r>
            <a:r>
              <a:rPr lang="en-US" sz="3200" b="1" dirty="0">
                <a:solidFill>
                  <a:srgbClr val="77933C"/>
                </a:solidFill>
              </a:rPr>
              <a:t>to </a:t>
            </a:r>
            <a:r>
              <a:rPr lang="en-US" sz="3200" b="1" dirty="0" smtClean="0">
                <a:solidFill>
                  <a:srgbClr val="77933C"/>
                </a:solidFill>
              </a:rPr>
              <a:t>10:45 am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dirty="0">
                <a:solidFill>
                  <a:srgbClr val="404040"/>
                </a:solidFill>
              </a:rPr>
              <a:t>and </a:t>
            </a:r>
            <a:r>
              <a:rPr lang="en-US" sz="3200" dirty="0" smtClean="0">
                <a:solidFill>
                  <a:srgbClr val="404040"/>
                </a:solidFill>
              </a:rPr>
              <a:t>an afternoon break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en-US" sz="3200" dirty="0" smtClean="0">
                <a:solidFill>
                  <a:srgbClr val="404040"/>
                </a:solidFill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</a:rPr>
              <a:t>2:45 </a:t>
            </a:r>
            <a:r>
              <a:rPr lang="en-US" sz="3200" b="1" dirty="0">
                <a:solidFill>
                  <a:srgbClr val="77933C"/>
                </a:solidFill>
              </a:rPr>
              <a:t>to </a:t>
            </a:r>
            <a:r>
              <a:rPr lang="en-US" sz="3200" b="1" dirty="0" smtClean="0">
                <a:solidFill>
                  <a:srgbClr val="77933C"/>
                </a:solidFill>
              </a:rPr>
              <a:t>3:00 </a:t>
            </a:r>
            <a:r>
              <a:rPr lang="en-US" sz="3200" b="1" dirty="0">
                <a:solidFill>
                  <a:srgbClr val="77933C"/>
                </a:solidFill>
              </a:rPr>
              <a:t>pm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Network: </a:t>
            </a:r>
            <a:r>
              <a:rPr lang="en-US" sz="3200" dirty="0"/>
              <a:t>MBGPUBLIC, password: </a:t>
            </a:r>
            <a:r>
              <a:rPr lang="en-US" sz="3200" dirty="0" err="1"/>
              <a:t>mygarden</a:t>
            </a: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4963" y="444500"/>
            <a:ext cx="178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>
                <a:solidFill>
                  <a:srgbClr val="E46C0A"/>
                </a:solidFill>
              </a:rPr>
              <a:t>Logistics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1213" y="996950"/>
            <a:ext cx="7391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7933C"/>
                </a:solidFill>
              </a:rPr>
              <a:t>Day 1</a:t>
            </a:r>
          </a:p>
          <a:p>
            <a:r>
              <a:rPr lang="en-US" sz="2400" dirty="0">
                <a:solidFill>
                  <a:srgbClr val="404040"/>
                </a:solidFill>
              </a:rPr>
              <a:t>1. Introduction </a:t>
            </a:r>
            <a:r>
              <a:rPr lang="en-US" sz="1600" i="1" dirty="0">
                <a:solidFill>
                  <a:srgbClr val="9BBB59"/>
                </a:solidFill>
              </a:rPr>
              <a:t>– I</a:t>
            </a:r>
            <a:r>
              <a:rPr lang="es-EC" sz="1600" i="1" dirty="0" err="1">
                <a:solidFill>
                  <a:srgbClr val="9BBB59"/>
                </a:solidFill>
              </a:rPr>
              <a:t>ván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2. Functions and arguments </a:t>
            </a:r>
            <a:r>
              <a:rPr lang="en-US" sz="1600" i="1" dirty="0">
                <a:solidFill>
                  <a:srgbClr val="9BBB59"/>
                </a:solidFill>
              </a:rPr>
              <a:t>– </a:t>
            </a:r>
            <a:r>
              <a:rPr lang="es-EC" sz="1600" i="1" dirty="0">
                <a:solidFill>
                  <a:srgbClr val="9BBB59"/>
                </a:solidFill>
              </a:rPr>
              <a:t>Sebastián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3. Objects</a:t>
            </a:r>
            <a:r>
              <a:rPr lang="en-US" sz="2400" b="1" i="1" dirty="0">
                <a:solidFill>
                  <a:srgbClr val="9BBB59"/>
                </a:solidFill>
              </a:rPr>
              <a:t> </a:t>
            </a:r>
            <a:r>
              <a:rPr lang="en-US" sz="1600" i="1" dirty="0">
                <a:solidFill>
                  <a:srgbClr val="9BBB59"/>
                </a:solidFill>
              </a:rPr>
              <a:t>– </a:t>
            </a:r>
            <a:r>
              <a:rPr lang="es-EC" sz="1600" i="1" dirty="0">
                <a:solidFill>
                  <a:srgbClr val="9BBB59"/>
                </a:solidFill>
              </a:rPr>
              <a:t>Sebastián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b="1" dirty="0">
                <a:solidFill>
                  <a:srgbClr val="77933C"/>
                </a:solidFill>
              </a:rPr>
              <a:t>Day 2</a:t>
            </a:r>
          </a:p>
          <a:p>
            <a:r>
              <a:rPr lang="en-US" sz="2400" dirty="0">
                <a:solidFill>
                  <a:srgbClr val="404040"/>
                </a:solidFill>
              </a:rPr>
              <a:t>4. Opening and saving files</a:t>
            </a:r>
            <a:r>
              <a:rPr lang="en-US" sz="2400" b="1" i="1" dirty="0">
                <a:solidFill>
                  <a:srgbClr val="9BBB59"/>
                </a:solidFill>
              </a:rPr>
              <a:t> </a:t>
            </a:r>
            <a:r>
              <a:rPr lang="en-US" sz="1600" i="1" dirty="0">
                <a:solidFill>
                  <a:srgbClr val="9BBB59"/>
                </a:solidFill>
              </a:rPr>
              <a:t>– </a:t>
            </a:r>
            <a:r>
              <a:rPr lang="es-EC" sz="1600" i="1" dirty="0">
                <a:solidFill>
                  <a:srgbClr val="9BBB59"/>
                </a:solidFill>
              </a:rPr>
              <a:t>Sebastián</a:t>
            </a:r>
            <a:endParaRPr lang="en-US" sz="2400" dirty="0" smtClean="0">
              <a:solidFill>
                <a:srgbClr val="404040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5. Operators </a:t>
            </a:r>
            <a:r>
              <a:rPr lang="en-US" sz="1600" i="1" dirty="0" smtClean="0">
                <a:solidFill>
                  <a:srgbClr val="9BBB59"/>
                </a:solidFill>
              </a:rPr>
              <a:t>– I</a:t>
            </a:r>
            <a:r>
              <a:rPr lang="es-EC" sz="1600" i="1" dirty="0" err="1" smtClean="0">
                <a:solidFill>
                  <a:srgbClr val="9BBB59"/>
                </a:solidFill>
              </a:rPr>
              <a:t>ván</a:t>
            </a:r>
            <a:endParaRPr lang="en-US" sz="1600" i="1" dirty="0" smtClean="0">
              <a:solidFill>
                <a:srgbClr val="9BBB59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6</a:t>
            </a:r>
            <a:r>
              <a:rPr lang="en-US" sz="2400" dirty="0">
                <a:solidFill>
                  <a:srgbClr val="404040"/>
                </a:solidFill>
              </a:rPr>
              <a:t>. Object manipulation</a:t>
            </a:r>
            <a:r>
              <a:rPr lang="en-US" sz="2400" b="1" i="1" dirty="0">
                <a:solidFill>
                  <a:srgbClr val="9BBB59"/>
                </a:solidFill>
              </a:rPr>
              <a:t> </a:t>
            </a:r>
            <a:r>
              <a:rPr lang="en-US" sz="1600" i="1" dirty="0">
                <a:solidFill>
                  <a:srgbClr val="9BBB59"/>
                </a:solidFill>
              </a:rPr>
              <a:t>– I</a:t>
            </a:r>
            <a:r>
              <a:rPr lang="es-EC" sz="1600" i="1" dirty="0" err="1">
                <a:solidFill>
                  <a:srgbClr val="9BBB59"/>
                </a:solidFill>
              </a:rPr>
              <a:t>ván</a:t>
            </a:r>
            <a:r>
              <a:rPr lang="en-US" sz="2400" i="1" dirty="0">
                <a:solidFill>
                  <a:srgbClr val="9BBB59"/>
                </a:solidFill>
              </a:rPr>
              <a:t/>
            </a:r>
            <a:br>
              <a:rPr lang="en-US" sz="2400" i="1" dirty="0">
                <a:solidFill>
                  <a:srgbClr val="9BBB59"/>
                </a:solidFill>
              </a:rPr>
            </a:br>
            <a:r>
              <a:rPr lang="en-US" sz="2400" b="1" dirty="0" smtClean="0">
                <a:solidFill>
                  <a:srgbClr val="77933C"/>
                </a:solidFill>
              </a:rPr>
              <a:t>Day 3</a:t>
            </a:r>
          </a:p>
          <a:p>
            <a:r>
              <a:rPr lang="en-US" sz="2400" i="1" dirty="0">
                <a:solidFill>
                  <a:srgbClr val="404040"/>
                </a:solidFill>
              </a:rPr>
              <a:t>7</a:t>
            </a:r>
            <a:r>
              <a:rPr lang="en-US" sz="2400" dirty="0">
                <a:solidFill>
                  <a:srgbClr val="404040"/>
                </a:solidFill>
              </a:rPr>
              <a:t>. Data generation </a:t>
            </a:r>
            <a:r>
              <a:rPr lang="en-US" sz="1600" i="1" dirty="0">
                <a:solidFill>
                  <a:srgbClr val="9BBB59"/>
                </a:solidFill>
              </a:rPr>
              <a:t>– I</a:t>
            </a:r>
            <a:r>
              <a:rPr lang="es-EC" sz="1600" i="1" dirty="0" err="1">
                <a:solidFill>
                  <a:srgbClr val="9BBB59"/>
                </a:solidFill>
              </a:rPr>
              <a:t>ván</a:t>
            </a:r>
            <a:endParaRPr lang="en-US" sz="2400" i="1" dirty="0">
              <a:solidFill>
                <a:srgbClr val="9BBB59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8</a:t>
            </a:r>
            <a:r>
              <a:rPr lang="en-US" sz="2400" dirty="0">
                <a:solidFill>
                  <a:srgbClr val="404040"/>
                </a:solidFill>
              </a:rPr>
              <a:t>. Graphics </a:t>
            </a:r>
            <a:r>
              <a:rPr lang="en-US" sz="1600" i="1" dirty="0">
                <a:solidFill>
                  <a:srgbClr val="9BBB59"/>
                </a:solidFill>
              </a:rPr>
              <a:t>– I</a:t>
            </a:r>
            <a:r>
              <a:rPr lang="es-EC" sz="1600" i="1" dirty="0" err="1" smtClean="0">
                <a:solidFill>
                  <a:srgbClr val="9BBB59"/>
                </a:solidFill>
              </a:rPr>
              <a:t>ván</a:t>
            </a:r>
            <a:endParaRPr lang="es-EC" sz="1600" i="1" dirty="0" smtClean="0">
              <a:solidFill>
                <a:srgbClr val="9BBB59"/>
              </a:solidFill>
            </a:endParaRPr>
          </a:p>
          <a:p>
            <a:r>
              <a:rPr lang="en-US" sz="2400" b="1" dirty="0" smtClean="0">
                <a:solidFill>
                  <a:srgbClr val="77933C"/>
                </a:solidFill>
              </a:rPr>
              <a:t>Day 4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9. Flow control – loops and conditionals</a:t>
            </a:r>
            <a:r>
              <a:rPr lang="en-US" sz="2400" b="1" i="1" dirty="0">
                <a:solidFill>
                  <a:srgbClr val="9BBB59"/>
                </a:solidFill>
              </a:rPr>
              <a:t> </a:t>
            </a:r>
            <a:r>
              <a:rPr lang="en-US" sz="1600" i="1" dirty="0">
                <a:solidFill>
                  <a:srgbClr val="9BBB59"/>
                </a:solidFill>
              </a:rPr>
              <a:t>– </a:t>
            </a:r>
            <a:r>
              <a:rPr lang="es-EC" sz="1600" i="1" dirty="0">
                <a:solidFill>
                  <a:srgbClr val="9BBB59"/>
                </a:solidFill>
              </a:rPr>
              <a:t>Sebastián</a:t>
            </a:r>
          </a:p>
          <a:p>
            <a:r>
              <a:rPr lang="en-US" sz="2400" dirty="0">
                <a:solidFill>
                  <a:srgbClr val="404040"/>
                </a:solidFill>
              </a:rPr>
              <a:t>10. Writing your own functions</a:t>
            </a:r>
            <a:r>
              <a:rPr lang="en-US" sz="2400" b="1" i="1" dirty="0">
                <a:solidFill>
                  <a:srgbClr val="9BBB59"/>
                </a:solidFill>
              </a:rPr>
              <a:t> </a:t>
            </a:r>
            <a:r>
              <a:rPr lang="en-US" sz="1600" i="1" dirty="0">
                <a:solidFill>
                  <a:srgbClr val="9BBB59"/>
                </a:solidFill>
              </a:rPr>
              <a:t>– </a:t>
            </a:r>
            <a:r>
              <a:rPr lang="es-EC" sz="1600" i="1" dirty="0">
                <a:solidFill>
                  <a:srgbClr val="9BBB59"/>
                </a:solidFill>
              </a:rPr>
              <a:t>Iván</a:t>
            </a:r>
            <a:endParaRPr lang="en-US" sz="2400" i="1" dirty="0">
              <a:solidFill>
                <a:srgbClr val="9BBB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4500"/>
            <a:ext cx="2806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General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1.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219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What is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 is a </a:t>
            </a:r>
            <a:r>
              <a:rPr lang="en-US" sz="2800" b="1" dirty="0">
                <a:solidFill>
                  <a:srgbClr val="77933C"/>
                </a:solidFill>
              </a:rPr>
              <a:t>language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77933C"/>
                </a:solidFill>
              </a:rPr>
              <a:t>environment </a:t>
            </a:r>
            <a:r>
              <a:rPr lang="en-US" sz="2800" dirty="0"/>
              <a:t>for statistical computing and graphics. </a:t>
            </a:r>
            <a:r>
              <a:rPr lang="en-US" sz="2800" b="1" dirty="0">
                <a:solidFill>
                  <a:srgbClr val="77933C"/>
                </a:solidFill>
              </a:rPr>
              <a:t>Environment</a:t>
            </a:r>
            <a:r>
              <a:rPr lang="en-US" sz="2800" dirty="0"/>
              <a:t> = planned and coherent system of flexible tools (“An Introduction to R” by R Core Team).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 can be used for: data manipulation, data analysis, creating graphs, designing and running computer simulations.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 is extended by thousands of </a:t>
            </a:r>
            <a:r>
              <a:rPr lang="en-US" sz="2800" dirty="0" smtClean="0">
                <a:solidFill>
                  <a:srgbClr val="77933C"/>
                </a:solidFill>
                <a:hlinkClick r:id="rId3"/>
              </a:rPr>
              <a:t>packages</a:t>
            </a:r>
            <a:r>
              <a:rPr lang="en-US" sz="2800" dirty="0" smtClean="0"/>
              <a:t>, some </a:t>
            </a:r>
            <a:r>
              <a:rPr lang="en-US" sz="2800" dirty="0" smtClean="0"/>
              <a:t>described </a:t>
            </a:r>
            <a:r>
              <a:rPr lang="en-US" sz="2800" dirty="0"/>
              <a:t>in “</a:t>
            </a:r>
            <a:r>
              <a:rPr lang="en-US" sz="2800" dirty="0">
                <a:hlinkClick r:id="rId4"/>
              </a:rPr>
              <a:t>Task Views</a:t>
            </a:r>
            <a:r>
              <a:rPr lang="en-US" sz="2800" dirty="0"/>
              <a:t>” at </a:t>
            </a:r>
            <a:r>
              <a:rPr lang="en-US" sz="2800" dirty="0" smtClean="0"/>
              <a:t>The </a:t>
            </a:r>
            <a:r>
              <a:rPr lang="en-US" sz="2800" dirty="0"/>
              <a:t>Comprehensive R Archive </a:t>
            </a:r>
            <a:r>
              <a:rPr lang="en-US" sz="2800" dirty="0" smtClean="0"/>
              <a:t>Network (CRAN</a:t>
            </a:r>
            <a:r>
              <a:rPr lang="en-US" sz="2800" dirty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629</Words>
  <Application>Microsoft Office PowerPoint</Application>
  <PresentationFormat>On-screen Show (4:3)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Tello</dc:creator>
  <cp:lastModifiedBy>Ivan Jimenez</cp:lastModifiedBy>
  <cp:revision>287</cp:revision>
  <dcterms:created xsi:type="dcterms:W3CDTF">2006-08-16T00:00:00Z</dcterms:created>
  <dcterms:modified xsi:type="dcterms:W3CDTF">2023-06-05T22:16:37Z</dcterms:modified>
</cp:coreProperties>
</file>